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4"/>
    <p:sldMasterId id="2147483657" r:id="rId5"/>
    <p:sldMasterId id="2147483669" r:id="rId6"/>
    <p:sldMasterId id="2147483681" r:id="rId7"/>
    <p:sldMasterId id="2147483688" r:id="rId8"/>
    <p:sldMasterId id="2147483694" r:id="rId9"/>
  </p:sldMasterIdLst>
  <p:notesMasterIdLst>
    <p:notesMasterId r:id="rId39"/>
  </p:notesMasterIdLst>
  <p:handoutMasterIdLst>
    <p:handoutMasterId r:id="rId40"/>
  </p:handoutMasterIdLst>
  <p:sldIdLst>
    <p:sldId id="787" r:id="rId10"/>
    <p:sldId id="501" r:id="rId11"/>
    <p:sldId id="823" r:id="rId12"/>
    <p:sldId id="799" r:id="rId13"/>
    <p:sldId id="800" r:id="rId14"/>
    <p:sldId id="801" r:id="rId15"/>
    <p:sldId id="793" r:id="rId16"/>
    <p:sldId id="829" r:id="rId17"/>
    <p:sldId id="830" r:id="rId18"/>
    <p:sldId id="824" r:id="rId19"/>
    <p:sldId id="825" r:id="rId20"/>
    <p:sldId id="329" r:id="rId21"/>
    <p:sldId id="816" r:id="rId22"/>
    <p:sldId id="497" r:id="rId23"/>
    <p:sldId id="817" r:id="rId24"/>
    <p:sldId id="567" r:id="rId25"/>
    <p:sldId id="598" r:id="rId26"/>
    <p:sldId id="629" r:id="rId27"/>
    <p:sldId id="826" r:id="rId28"/>
    <p:sldId id="365" r:id="rId29"/>
    <p:sldId id="345" r:id="rId30"/>
    <p:sldId id="257" r:id="rId31"/>
    <p:sldId id="346" r:id="rId32"/>
    <p:sldId id="828" r:id="rId33"/>
    <p:sldId id="348" r:id="rId34"/>
    <p:sldId id="819" r:id="rId35"/>
    <p:sldId id="271" r:id="rId36"/>
    <p:sldId id="610" r:id="rId37"/>
    <p:sldId id="600" r:id="rId3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DCAF19-FE6A-D0CE-6043-E3C55CA9BB25}" name="Katharine Finlay" initials="KF" userId="S::Katie.Finlay@phila.gov::f082f4a6-1aca-4d94-938b-0032666cf481" providerId="AD"/>
  <p188:author id="{FA64AE6A-141C-61A3-9F2B-1AA7058DF158}" name="Elizabeth Young" initials="EY" userId="S::Elizabeth.Young@phila.gov::d5da5f19-3c70-4626-be1c-2071dfd6aaa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A42C"/>
    <a:srgbClr val="D3FEBE"/>
    <a:srgbClr val="00FA71"/>
    <a:srgbClr val="BEFCDE"/>
    <a:srgbClr val="FFC9C9"/>
    <a:srgbClr val="CDFA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FA4A1EF-2331-4F51-B4D4-72721C60DC2F}">
  <a:tblStyle styleId="{CFA4A1EF-2331-4F51-B4D4-72721C60DC2F}"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4" autoAdjust="0"/>
    <p:restoredTop sz="91498" autoAdjust="0"/>
  </p:normalViewPr>
  <p:slideViewPr>
    <p:cSldViewPr snapToGrid="0" snapToObjects="1">
      <p:cViewPr varScale="1">
        <p:scale>
          <a:sx n="116" d="100"/>
          <a:sy n="116" d="100"/>
        </p:scale>
        <p:origin x="618" y="9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notesMaster" Target="notesMasters/notesMaster1.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handoutMaster" Target="handoutMasters/handoutMaster1.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20" Type="http://schemas.openxmlformats.org/officeDocument/2006/relationships/slide" Target="slides/slide11.xml"/><Relationship Id="rId4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katie.finlay\Box\Katie.Finlay\BH%20in%20LTC%20Demonstration%20Project\PROGRAM%202%20STC%20SUD%20Program\Program%20Evaluation\Combined%20ACH%20Tracker%20Analysis%20v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katie.finlay\Box\Katie.Finlay\BH%20in%20LTC%20Demonstration%20Project\PROGRAM%202%20STC%20SUD%20Program\Program%20Evaluation\Combined%20ACH%20Tracker%20Analysis%20v2.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01A-4D68-981C-FBDBDCFFEED8}"/>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C01A-4D68-981C-FBDBDCFFEED8}"/>
              </c:ext>
            </c:extLst>
          </c:dPt>
          <c:dPt>
            <c:idx val="2"/>
            <c:bubble3D val="0"/>
            <c:spPr>
              <a:solidFill>
                <a:schemeClr val="tx1"/>
              </a:solidFill>
              <a:ln w="19050">
                <a:solidFill>
                  <a:schemeClr val="tx1"/>
                </a:solidFill>
              </a:ln>
              <a:effectLst/>
            </c:spPr>
            <c:extLst>
              <c:ext xmlns:c16="http://schemas.microsoft.com/office/drawing/2014/chart" uri="{C3380CC4-5D6E-409C-BE32-E72D297353CC}">
                <c16:uniqueId val="{00000001-0711-452F-B530-A0613DD5DF0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01A-4D68-981C-FBDBDCFFEED8}"/>
              </c:ext>
            </c:extLst>
          </c:dPt>
          <c:cat>
            <c:strRef>
              <c:f>Sheet1!$A$2:$A$5</c:f>
              <c:strCache>
                <c:ptCount val="3"/>
                <c:pt idx="0">
                  <c:v>1st Qtr</c:v>
                </c:pt>
                <c:pt idx="1">
                  <c:v>2nd Qtr</c:v>
                </c:pt>
                <c:pt idx="2">
                  <c:v>3rd Qtr</c:v>
                </c:pt>
              </c:strCache>
            </c:strRef>
          </c:cat>
          <c:val>
            <c:numRef>
              <c:f>Sheet1!$B$2:$B$5</c:f>
              <c:numCache>
                <c:formatCode>General</c:formatCode>
                <c:ptCount val="4"/>
                <c:pt idx="0">
                  <c:v>30</c:v>
                </c:pt>
                <c:pt idx="1">
                  <c:v>30</c:v>
                </c:pt>
                <c:pt idx="2">
                  <c:v>30</c:v>
                </c:pt>
              </c:numCache>
            </c:numRef>
          </c:val>
          <c:extLst>
            <c:ext xmlns:c16="http://schemas.microsoft.com/office/drawing/2014/chart" uri="{C3380CC4-5D6E-409C-BE32-E72D297353CC}">
              <c16:uniqueId val="{00000000-0711-452F-B530-A0613DD5DF0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Total Eligible L4</a:t>
            </a:r>
            <a:r>
              <a:rPr lang="en-US" baseline="0" dirty="0"/>
              <a:t> Referrals in the hospitals by ACH Admission Date</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8"/>
          <c:order val="0"/>
          <c:tx>
            <c:strRef>
              <c:f>Sheet1!$A$30</c:f>
              <c:strCache>
                <c:ptCount val="1"/>
                <c:pt idx="0">
                  <c:v>Total</c:v>
                </c:pt>
              </c:strCache>
            </c:strRef>
          </c:tx>
          <c:spPr>
            <a:solidFill>
              <a:schemeClr val="accent1"/>
            </a:solidFill>
            <a:ln>
              <a:noFill/>
            </a:ln>
            <a:effectLst/>
          </c:spPr>
          <c:invertIfNegative val="0"/>
          <c:cat>
            <c:numRef>
              <c:f>Sheet1!$E$21:$K$21</c:f>
              <c:numCache>
                <c:formatCode>mmm\-yy</c:formatCode>
                <c:ptCount val="7"/>
                <c:pt idx="0">
                  <c:v>44986</c:v>
                </c:pt>
                <c:pt idx="1">
                  <c:v>45017</c:v>
                </c:pt>
                <c:pt idx="2">
                  <c:v>45047</c:v>
                </c:pt>
                <c:pt idx="3">
                  <c:v>45078</c:v>
                </c:pt>
                <c:pt idx="4">
                  <c:v>45108</c:v>
                </c:pt>
                <c:pt idx="5">
                  <c:v>45139</c:v>
                </c:pt>
                <c:pt idx="6">
                  <c:v>45170</c:v>
                </c:pt>
              </c:numCache>
              <c:extLst/>
            </c:numRef>
          </c:cat>
          <c:val>
            <c:numRef>
              <c:f>Sheet1!$E$30:$K$30</c:f>
              <c:numCache>
                <c:formatCode>General</c:formatCode>
                <c:ptCount val="7"/>
                <c:pt idx="0">
                  <c:v>22</c:v>
                </c:pt>
                <c:pt idx="1">
                  <c:v>43</c:v>
                </c:pt>
                <c:pt idx="2">
                  <c:v>41</c:v>
                </c:pt>
                <c:pt idx="3">
                  <c:v>34</c:v>
                </c:pt>
                <c:pt idx="4">
                  <c:v>41</c:v>
                </c:pt>
                <c:pt idx="5">
                  <c:v>14</c:v>
                </c:pt>
                <c:pt idx="6">
                  <c:v>25</c:v>
                </c:pt>
              </c:numCache>
              <c:extLst/>
            </c:numRef>
          </c:val>
          <c:extLst>
            <c:ext xmlns:c16="http://schemas.microsoft.com/office/drawing/2014/chart" uri="{C3380CC4-5D6E-409C-BE32-E72D297353CC}">
              <c16:uniqueId val="{00000000-227B-4BCB-BB6E-C1A4472F4B57}"/>
            </c:ext>
          </c:extLst>
        </c:ser>
        <c:dLbls>
          <c:showLegendKey val="0"/>
          <c:showVal val="0"/>
          <c:showCatName val="0"/>
          <c:showSerName val="0"/>
          <c:showPercent val="0"/>
          <c:showBubbleSize val="0"/>
        </c:dLbls>
        <c:gapWidth val="150"/>
        <c:axId val="417822912"/>
        <c:axId val="416903848"/>
      </c:barChart>
      <c:dateAx>
        <c:axId val="417822912"/>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416903848"/>
        <c:crosses val="autoZero"/>
        <c:auto val="1"/>
        <c:lblOffset val="100"/>
        <c:baseTimeUnit val="months"/>
      </c:dateAx>
      <c:valAx>
        <c:axId val="416903848"/>
        <c:scaling>
          <c:orientation val="minMax"/>
          <c:max val="4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4178229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L4PA Program Participant </a:t>
            </a:r>
          </a:p>
          <a:p>
            <a:pPr>
              <a:defRPr/>
            </a:pPr>
            <a:r>
              <a:rPr lang="en-US"/>
              <a:t>Physical Health Insurance*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01-3CBC-46F4-BB05-76B66BCF9B28}"/>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03-3CBC-46F4-BB05-76B66BCF9B28}"/>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05-3CBC-46F4-BB05-76B66BCF9B28}"/>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07-3CBC-46F4-BB05-76B66BCF9B28}"/>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09-3CBC-46F4-BB05-76B66BCF9B28}"/>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0B-3CBC-46F4-BB05-76B66BCF9B28}"/>
              </c:ext>
            </c:extLst>
          </c:dPt>
          <c:dPt>
            <c:idx val="6"/>
            <c:bubble3D val="0"/>
            <c:spPr>
              <a:solidFill>
                <a:schemeClr val="accent1">
                  <a:lumMod val="60000"/>
                </a:schemeClr>
              </a:solidFill>
              <a:ln w="19050">
                <a:solidFill>
                  <a:schemeClr val="lt1"/>
                </a:solidFill>
              </a:ln>
              <a:effectLst/>
            </c:spPr>
            <c:extLst xmlns:c15="http://schemas.microsoft.com/office/drawing/2012/chart">
              <c:ext xmlns:c16="http://schemas.microsoft.com/office/drawing/2014/chart" uri="{C3380CC4-5D6E-409C-BE32-E72D297353CC}">
                <c16:uniqueId val="{0000000D-3CBC-46F4-BB05-76B66BCF9B28}"/>
              </c:ext>
            </c:extLst>
          </c:dPt>
          <c:dPt>
            <c:idx val="7"/>
            <c:bubble3D val="0"/>
            <c:spPr>
              <a:solidFill>
                <a:schemeClr val="accent2">
                  <a:lumMod val="60000"/>
                </a:schemeClr>
              </a:solidFill>
              <a:ln w="19050">
                <a:solidFill>
                  <a:schemeClr val="lt1"/>
                </a:solidFill>
              </a:ln>
              <a:effectLst/>
            </c:spPr>
            <c:extLst xmlns:c15="http://schemas.microsoft.com/office/drawing/2012/chart">
              <c:ext xmlns:c16="http://schemas.microsoft.com/office/drawing/2014/chart" uri="{C3380CC4-5D6E-409C-BE32-E72D297353CC}">
                <c16:uniqueId val="{0000000F-3CBC-46F4-BB05-76B66BCF9B28}"/>
              </c:ext>
            </c:extLst>
          </c:dPt>
          <c:dPt>
            <c:idx val="8"/>
            <c:bubble3D val="0"/>
            <c:spPr>
              <a:solidFill>
                <a:schemeClr val="accent3">
                  <a:lumMod val="60000"/>
                </a:schemeClr>
              </a:solidFill>
              <a:ln w="19050">
                <a:solidFill>
                  <a:schemeClr val="lt1"/>
                </a:solidFill>
              </a:ln>
              <a:effectLst/>
            </c:spPr>
            <c:extLst xmlns:c15="http://schemas.microsoft.com/office/drawing/2012/chart">
              <c:ext xmlns:c16="http://schemas.microsoft.com/office/drawing/2014/chart" uri="{C3380CC4-5D6E-409C-BE32-E72D297353CC}">
                <c16:uniqueId val="{00000011-3CBC-46F4-BB05-76B66BCF9B28}"/>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3CBC-46F4-BB05-76B66BCF9B28}"/>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extLst>
                <c:ext xmlns:c16="http://schemas.microsoft.com/office/drawing/2014/chart" uri="{C3380CC4-5D6E-409C-BE32-E72D297353CC}">
                  <c16:uniqueId val="{00000001-3CBC-46F4-BB05-76B66BCF9B2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PIVOT!$Z$39:$AF$39</c:f>
              <c:strCache>
                <c:ptCount val="7"/>
                <c:pt idx="0">
                  <c:v>PH-MCO#1</c:v>
                </c:pt>
                <c:pt idx="1">
                  <c:v>PH-MCO#2</c:v>
                </c:pt>
                <c:pt idx="2">
                  <c:v>PH-MCO#3</c:v>
                </c:pt>
                <c:pt idx="3">
                  <c:v>PH-MCO#4</c:v>
                </c:pt>
                <c:pt idx="4">
                  <c:v>PH-MCO#5</c:v>
                </c:pt>
                <c:pt idx="5">
                  <c:v>Uninsured</c:v>
                </c:pt>
                <c:pt idx="6">
                  <c:v>Pending Medicaid</c:v>
                </c:pt>
              </c:strCache>
            </c:strRef>
          </c:cat>
          <c:val>
            <c:numRef>
              <c:f>PIVOT!$Z$40:$AF$40</c:f>
              <c:numCache>
                <c:formatCode>General</c:formatCode>
                <c:ptCount val="7"/>
                <c:pt idx="0">
                  <c:v>22</c:v>
                </c:pt>
                <c:pt idx="1">
                  <c:v>58</c:v>
                </c:pt>
                <c:pt idx="2">
                  <c:v>1</c:v>
                </c:pt>
                <c:pt idx="3">
                  <c:v>12</c:v>
                </c:pt>
                <c:pt idx="4">
                  <c:v>4</c:v>
                </c:pt>
                <c:pt idx="5">
                  <c:v>2</c:v>
                </c:pt>
                <c:pt idx="6">
                  <c:v>1</c:v>
                </c:pt>
              </c:numCache>
            </c:numRef>
          </c:val>
          <c:extLst xmlns:c15="http://schemas.microsoft.com/office/drawing/2012/chart">
            <c:ext xmlns:c16="http://schemas.microsoft.com/office/drawing/2014/chart" uri="{C3380CC4-5D6E-409C-BE32-E72D297353CC}">
              <c16:uniqueId val="{00000014-3CBC-46F4-BB05-76B66BCF9B28}"/>
            </c:ext>
          </c:extLst>
        </c:ser>
        <c:dLbls>
          <c:showLegendKey val="0"/>
          <c:showVal val="0"/>
          <c:showCatName val="0"/>
          <c:showSerName val="0"/>
          <c:showPercent val="0"/>
          <c:showBubbleSize val="0"/>
          <c:showLeaderLines val="1"/>
        </c:dLbls>
        <c:firstSliceAng val="0"/>
        <c:extLst/>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3.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A46E91-D014-4D9B-82D0-03A60F6AE8A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9A111DD6-2B15-4649-9D13-70D1CE99ABF5}">
      <dgm:prSet phldrT="[Text]" custT="1"/>
      <dgm:spPr/>
      <dgm:t>
        <a:bodyPr/>
        <a:lstStyle/>
        <a:p>
          <a:r>
            <a:rPr lang="en-US" sz="1600" dirty="0">
              <a:latin typeface="Calibri" panose="020F0502020204030204" pitchFamily="34" charset="0"/>
              <a:ea typeface="Calibri" panose="020F0502020204030204" pitchFamily="34" charset="0"/>
              <a:cs typeface="Calibri" panose="020F0502020204030204" pitchFamily="34" charset="0"/>
            </a:rPr>
            <a:t>Staffing</a:t>
          </a:r>
        </a:p>
      </dgm:t>
    </dgm:pt>
    <dgm:pt modelId="{95AD0C73-BFA4-46FF-9B66-E2F140AD507C}" type="parTrans" cxnId="{0327336C-B7A9-4D86-A111-757A2CC028F3}">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39A2F9F1-2E7B-4674-823F-C4C2C92A1101}" type="sibTrans" cxnId="{0327336C-B7A9-4D86-A111-757A2CC028F3}">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59E9C290-875B-4E63-89DF-BB63FDE7DF53}">
      <dgm:prSet phldrT="[Text]" custT="1"/>
      <dgm:spPr/>
      <dgm:t>
        <a:bodyPr/>
        <a:lstStyle/>
        <a:p>
          <a:r>
            <a:rPr lang="en-US" sz="1600" dirty="0">
              <a:latin typeface="Calibri" panose="020F0502020204030204" pitchFamily="34" charset="0"/>
              <a:ea typeface="Calibri" panose="020F0502020204030204" pitchFamily="34" charset="0"/>
              <a:cs typeface="Calibri" panose="020F0502020204030204" pitchFamily="34" charset="0"/>
            </a:rPr>
            <a:t>Driver</a:t>
          </a:r>
        </a:p>
      </dgm:t>
    </dgm:pt>
    <dgm:pt modelId="{4BC1C240-2C10-4E25-A927-2FAAE4C9018B}" type="parTrans" cxnId="{9FA5A03C-1E93-4201-9935-16F5A9F7A098}">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5FEA5555-F231-464E-927E-199C8C9F7405}" type="sibTrans" cxnId="{9FA5A03C-1E93-4201-9935-16F5A9F7A098}">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DD60BF14-BC33-496A-ACD1-AA1C5D37C564}">
      <dgm:prSet phldrT="[Text]" custT="1"/>
      <dgm:spPr/>
      <dgm:t>
        <a:bodyPr/>
        <a:lstStyle/>
        <a:p>
          <a:r>
            <a:rPr lang="en-US" sz="1600" dirty="0">
              <a:latin typeface="Calibri" panose="020F0502020204030204" pitchFamily="34" charset="0"/>
              <a:ea typeface="Calibri" panose="020F0502020204030204" pitchFamily="34" charset="0"/>
              <a:cs typeface="Calibri" panose="020F0502020204030204" pitchFamily="34" charset="0"/>
            </a:rPr>
            <a:t>Services</a:t>
          </a:r>
        </a:p>
      </dgm:t>
    </dgm:pt>
    <dgm:pt modelId="{4AFEA5C4-5D18-47CD-AB38-A3C76EC287B1}" type="parTrans" cxnId="{6F82DDBA-F10A-4597-9D9C-C5653F2B4374}">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7B7D7F02-7B10-4BC8-927D-15BD2E5E95BF}" type="sibTrans" cxnId="{6F82DDBA-F10A-4597-9D9C-C5653F2B4374}">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D6A253E9-2DC2-47EF-B988-BC57C2537E00}">
      <dgm:prSet phldrT="[Text]" custT="1"/>
      <dgm:spPr/>
      <dgm:t>
        <a:bodyPr/>
        <a:lstStyle/>
        <a:p>
          <a:pPr>
            <a:buFont typeface="Arial" panose="020B0604020202020204" pitchFamily="34" charset="0"/>
            <a:buChar char="•"/>
          </a:pPr>
          <a:r>
            <a:rPr lang="en-US" sz="1600" baseline="0" dirty="0">
              <a:latin typeface="Calibri" panose="020F0502020204030204" pitchFamily="34" charset="0"/>
              <a:ea typeface="Calibri" panose="020F0502020204030204" pitchFamily="34" charset="0"/>
              <a:cs typeface="Calibri" panose="020F0502020204030204" pitchFamily="34" charset="0"/>
            </a:rPr>
            <a:t>Treat Level 1-4 wounds</a:t>
          </a:r>
          <a:endParaRPr lang="en-US" sz="1600" dirty="0">
            <a:latin typeface="Calibri" panose="020F0502020204030204" pitchFamily="34" charset="0"/>
            <a:ea typeface="Calibri" panose="020F0502020204030204" pitchFamily="34" charset="0"/>
            <a:cs typeface="Calibri" panose="020F0502020204030204" pitchFamily="34" charset="0"/>
          </a:endParaRPr>
        </a:p>
      </dgm:t>
    </dgm:pt>
    <dgm:pt modelId="{E4400507-27DD-47FF-9325-0AFAE9A23B58}" type="parTrans" cxnId="{08290696-C4D1-4C8C-A3EE-8657C8DA6767}">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C4A1E616-DA20-4BCA-8601-7AF467E26973}" type="sibTrans" cxnId="{08290696-C4D1-4C8C-A3EE-8657C8DA6767}">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D597D9F1-C53D-4EE7-8589-23E51A3C062D}">
      <dgm:prSet phldrT="[Text]" custT="1"/>
      <dgm:spPr/>
      <dgm:t>
        <a:bodyPr/>
        <a:lstStyle/>
        <a:p>
          <a:r>
            <a:rPr lang="en-US" sz="1600" dirty="0">
              <a:latin typeface="Calibri" panose="020F0502020204030204" pitchFamily="34" charset="0"/>
              <a:ea typeface="Calibri" panose="020F0502020204030204" pitchFamily="34" charset="0"/>
              <a:cs typeface="Calibri" panose="020F0502020204030204" pitchFamily="34" charset="0"/>
            </a:rPr>
            <a:t>Model</a:t>
          </a:r>
        </a:p>
      </dgm:t>
    </dgm:pt>
    <dgm:pt modelId="{949D9E79-D461-488E-9B23-34D110BC8307}" type="parTrans" cxnId="{766E1CFF-1316-4929-B588-1B9DCC787E60}">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C75D26AF-21CA-4DEB-B054-883147577A9F}" type="sibTrans" cxnId="{766E1CFF-1316-4929-B588-1B9DCC787E60}">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42AA72DC-5346-42B0-9C61-EDFA2D9A770C}">
      <dgm:prSet phldrT="[Text]" custT="1"/>
      <dgm:spPr/>
      <dgm:t>
        <a:bodyPr/>
        <a:lstStyle/>
        <a:p>
          <a:pPr>
            <a:buFont typeface="Arial"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Monday-Friday from 8:00AM-4:00PM</a:t>
          </a:r>
        </a:p>
      </dgm:t>
    </dgm:pt>
    <dgm:pt modelId="{49281CB0-78DD-4FA5-8AD6-5AEFFBA4888F}" type="parTrans" cxnId="{5706867D-33A5-4B04-BE54-AFDB39C9C5CF}">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0B31C47F-A9CE-4398-BAFC-DF4D644A83D8}" type="sibTrans" cxnId="{5706867D-33A5-4B04-BE54-AFDB39C9C5CF}">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2D091BDC-5E47-4766-A0AE-34E774BD493E}">
      <dgm:prSet custT="1"/>
      <dgm:spPr/>
      <dgm:t>
        <a:bodyPr/>
        <a:lstStyle/>
        <a:p>
          <a:r>
            <a:rPr lang="en-US" sz="1600" dirty="0">
              <a:latin typeface="Calibri" panose="020F0502020204030204" pitchFamily="34" charset="0"/>
              <a:ea typeface="Calibri" panose="020F0502020204030204" pitchFamily="34" charset="0"/>
              <a:cs typeface="Calibri" panose="020F0502020204030204" pitchFamily="34" charset="0"/>
            </a:rPr>
            <a:t>The Rock Ministries on 2700 Kensington Avenue</a:t>
          </a:r>
        </a:p>
      </dgm:t>
    </dgm:pt>
    <dgm:pt modelId="{2544CC9A-6E61-489F-97A6-EEC836EB113F}" type="parTrans" cxnId="{75F4B43E-CD31-4918-B408-BF2D6EE84A9E}">
      <dgm:prSet/>
      <dgm:spPr/>
      <dgm:t>
        <a:bodyPr/>
        <a:lstStyle/>
        <a:p>
          <a:endParaRPr lang="en-US"/>
        </a:p>
      </dgm:t>
    </dgm:pt>
    <dgm:pt modelId="{919C6F08-DB0D-473C-8D48-EEF7882256CB}" type="sibTrans" cxnId="{75F4B43E-CD31-4918-B408-BF2D6EE84A9E}">
      <dgm:prSet/>
      <dgm:spPr/>
      <dgm:t>
        <a:bodyPr/>
        <a:lstStyle/>
        <a:p>
          <a:endParaRPr lang="en-US"/>
        </a:p>
      </dgm:t>
    </dgm:pt>
    <dgm:pt modelId="{9064E9A2-D2B2-4256-B8D5-A7154B8FA788}">
      <dgm:prSet custT="1"/>
      <dgm:spPr/>
      <dgm:t>
        <a:bodyPr/>
        <a:lstStyle/>
        <a:p>
          <a:r>
            <a:rPr lang="en-US" sz="1600" dirty="0">
              <a:latin typeface="Calibri" panose="020F0502020204030204" pitchFamily="34" charset="0"/>
              <a:ea typeface="Calibri" panose="020F0502020204030204" pitchFamily="34" charset="0"/>
              <a:cs typeface="Calibri" panose="020F0502020204030204" pitchFamily="34" charset="0"/>
            </a:rPr>
            <a:t>Recognized by the yellow Kensington Hospital tent set up next to the van</a:t>
          </a:r>
        </a:p>
      </dgm:t>
    </dgm:pt>
    <dgm:pt modelId="{F106FE91-45C7-4B3A-8437-CE2144DD0808}" type="parTrans" cxnId="{9819DC1B-0B44-4CCF-9B5E-2F0004526927}">
      <dgm:prSet/>
      <dgm:spPr/>
      <dgm:t>
        <a:bodyPr/>
        <a:lstStyle/>
        <a:p>
          <a:endParaRPr lang="en-US"/>
        </a:p>
      </dgm:t>
    </dgm:pt>
    <dgm:pt modelId="{016F0679-E6D6-426F-8AD5-265E9E8B537E}" type="sibTrans" cxnId="{9819DC1B-0B44-4CCF-9B5E-2F0004526927}">
      <dgm:prSet/>
      <dgm:spPr/>
      <dgm:t>
        <a:bodyPr/>
        <a:lstStyle/>
        <a:p>
          <a:endParaRPr lang="en-US"/>
        </a:p>
      </dgm:t>
    </dgm:pt>
    <dgm:pt modelId="{84806645-82DD-4EEA-ADAC-290C9C8B72F5}">
      <dgm:prSet phldrT="[Text]" custT="1"/>
      <dgm:spPr/>
      <dgm:t>
        <a:bodyPr/>
        <a:lstStyle/>
        <a:p>
          <a:r>
            <a:rPr lang="en-US" sz="1600" dirty="0">
              <a:latin typeface="Calibri" panose="020F0502020204030204" pitchFamily="34" charset="0"/>
              <a:ea typeface="Calibri" panose="020F0502020204030204" pitchFamily="34" charset="0"/>
              <a:cs typeface="Calibri" panose="020F0502020204030204" pitchFamily="34" charset="0"/>
            </a:rPr>
            <a:t>Medical Doctor</a:t>
          </a:r>
        </a:p>
      </dgm:t>
    </dgm:pt>
    <dgm:pt modelId="{E8FC714F-EA72-4771-AC66-DEAAF5C87726}" type="parTrans" cxnId="{1AD55D7A-8A6A-4FD3-9F67-9E87B65378A6}">
      <dgm:prSet/>
      <dgm:spPr/>
      <dgm:t>
        <a:bodyPr/>
        <a:lstStyle/>
        <a:p>
          <a:endParaRPr lang="en-US"/>
        </a:p>
      </dgm:t>
    </dgm:pt>
    <dgm:pt modelId="{E9053EF6-0A76-467F-A82F-1CC47597441D}" type="sibTrans" cxnId="{1AD55D7A-8A6A-4FD3-9F67-9E87B65378A6}">
      <dgm:prSet/>
      <dgm:spPr/>
      <dgm:t>
        <a:bodyPr/>
        <a:lstStyle/>
        <a:p>
          <a:endParaRPr lang="en-US"/>
        </a:p>
      </dgm:t>
    </dgm:pt>
    <dgm:pt modelId="{E8E089AA-878F-4D38-89EC-271F887A6CBF}">
      <dgm:prSet phldrT="[Text]" custT="1"/>
      <dgm:spPr/>
      <dgm:t>
        <a:bodyPr/>
        <a:lstStyle/>
        <a:p>
          <a:r>
            <a:rPr lang="en-US" sz="1600" dirty="0">
              <a:latin typeface="Calibri" panose="020F0502020204030204" pitchFamily="34" charset="0"/>
              <a:ea typeface="Calibri" panose="020F0502020204030204" pitchFamily="34" charset="0"/>
              <a:cs typeface="Calibri" panose="020F0502020204030204" pitchFamily="34" charset="0"/>
            </a:rPr>
            <a:t>Specialized wound-care Nurse</a:t>
          </a:r>
        </a:p>
      </dgm:t>
    </dgm:pt>
    <dgm:pt modelId="{97269B71-8B35-456C-813D-B70EF3F5BE1E}" type="parTrans" cxnId="{BD761046-F659-4A8F-A511-38AB98C495BC}">
      <dgm:prSet/>
      <dgm:spPr/>
      <dgm:t>
        <a:bodyPr/>
        <a:lstStyle/>
        <a:p>
          <a:endParaRPr lang="en-US"/>
        </a:p>
      </dgm:t>
    </dgm:pt>
    <dgm:pt modelId="{B5DD83F4-E8B1-4F53-AC82-80766992B663}" type="sibTrans" cxnId="{BD761046-F659-4A8F-A511-38AB98C495BC}">
      <dgm:prSet/>
      <dgm:spPr/>
      <dgm:t>
        <a:bodyPr/>
        <a:lstStyle/>
        <a:p>
          <a:endParaRPr lang="en-US"/>
        </a:p>
      </dgm:t>
    </dgm:pt>
    <dgm:pt modelId="{9E7000D0-1D58-4E98-A209-AC27B81CC6A7}">
      <dgm:prSet phldrT="[Text]" custT="1"/>
      <dgm:spPr/>
      <dgm:t>
        <a:bodyPr/>
        <a:lstStyle/>
        <a:p>
          <a:r>
            <a:rPr lang="en-US" sz="1600" dirty="0">
              <a:latin typeface="Calibri" panose="020F0502020204030204" pitchFamily="34" charset="0"/>
              <a:ea typeface="Calibri" panose="020F0502020204030204" pitchFamily="34" charset="0"/>
              <a:cs typeface="Calibri" panose="020F0502020204030204" pitchFamily="34" charset="0"/>
            </a:rPr>
            <a:t>Social Worker/Behavioral Health Intake Worker</a:t>
          </a:r>
        </a:p>
      </dgm:t>
    </dgm:pt>
    <dgm:pt modelId="{E773230B-CFEE-434B-8655-7902F5507624}" type="parTrans" cxnId="{8EF5DB6A-6019-47C3-BC91-B3C00002DF0B}">
      <dgm:prSet/>
      <dgm:spPr/>
      <dgm:t>
        <a:bodyPr/>
        <a:lstStyle/>
        <a:p>
          <a:endParaRPr lang="en-US"/>
        </a:p>
      </dgm:t>
    </dgm:pt>
    <dgm:pt modelId="{6DA8DE19-337F-4BCE-976A-586368BD802F}" type="sibTrans" cxnId="{8EF5DB6A-6019-47C3-BC91-B3C00002DF0B}">
      <dgm:prSet/>
      <dgm:spPr/>
      <dgm:t>
        <a:bodyPr/>
        <a:lstStyle/>
        <a:p>
          <a:endParaRPr lang="en-US"/>
        </a:p>
      </dgm:t>
    </dgm:pt>
    <dgm:pt modelId="{AB297682-4053-4759-A357-33407D78CA92}">
      <dgm:prSet custT="1"/>
      <dgm:spPr/>
      <dgm:t>
        <a:bodyPr/>
        <a:lstStyle/>
        <a:p>
          <a:r>
            <a:rPr lang="en-US" sz="1600" dirty="0">
              <a:latin typeface="Calibri" panose="020F0502020204030204" pitchFamily="34" charset="0"/>
              <a:ea typeface="Calibri" panose="020F0502020204030204" pitchFamily="34" charset="0"/>
              <a:cs typeface="Calibri" panose="020F0502020204030204" pitchFamily="34" charset="0"/>
            </a:rPr>
            <a:t>Working toward expansion </a:t>
          </a:r>
        </a:p>
      </dgm:t>
    </dgm:pt>
    <dgm:pt modelId="{78229C91-2E73-4E5B-8BBF-6A644F51DF7A}" type="parTrans" cxnId="{E90D1677-32AB-4761-BF4D-5EA5FB26CD80}">
      <dgm:prSet/>
      <dgm:spPr/>
      <dgm:t>
        <a:bodyPr/>
        <a:lstStyle/>
        <a:p>
          <a:endParaRPr lang="en-US"/>
        </a:p>
      </dgm:t>
    </dgm:pt>
    <dgm:pt modelId="{41D0A6D7-81B1-46C0-8BE6-ED41077BBB59}" type="sibTrans" cxnId="{E90D1677-32AB-4761-BF4D-5EA5FB26CD80}">
      <dgm:prSet/>
      <dgm:spPr/>
      <dgm:t>
        <a:bodyPr/>
        <a:lstStyle/>
        <a:p>
          <a:endParaRPr lang="en-US"/>
        </a:p>
      </dgm:t>
    </dgm:pt>
    <dgm:pt modelId="{5D1D4A6C-7E9A-4CB5-A412-343B4C94B612}">
      <dgm:prSet custT="1"/>
      <dgm:spPr/>
      <dgm:t>
        <a:bodyPr/>
        <a:lstStyle/>
        <a:p>
          <a:pPr>
            <a:buFont typeface="Arial" panose="020B0604020202020204" pitchFamily="34" charset="0"/>
            <a:buChar char="•"/>
          </a:pPr>
          <a:r>
            <a:rPr lang="en-US" sz="1600" baseline="0" dirty="0">
              <a:latin typeface="Calibri" panose="020F0502020204030204" pitchFamily="34" charset="0"/>
              <a:ea typeface="Calibri" panose="020F0502020204030204" pitchFamily="34" charset="0"/>
              <a:cs typeface="Calibri" panose="020F0502020204030204" pitchFamily="34" charset="0"/>
            </a:rPr>
            <a:t>Provide knowledge, advice, and assistance to patients regarding treatment </a:t>
          </a:r>
          <a:endParaRPr lang="en-US" sz="1600" dirty="0">
            <a:latin typeface="Calibri" panose="020F0502020204030204" pitchFamily="34" charset="0"/>
            <a:ea typeface="Calibri" panose="020F0502020204030204" pitchFamily="34" charset="0"/>
            <a:cs typeface="Calibri" panose="020F0502020204030204" pitchFamily="34" charset="0"/>
          </a:endParaRPr>
        </a:p>
      </dgm:t>
    </dgm:pt>
    <dgm:pt modelId="{DA0D8E17-17C0-49BA-82AB-6604D2A9988D}" type="sibTrans" cxnId="{7A7C40CA-26D8-4E40-94DC-C32D6D9B5BD4}">
      <dgm:prSet/>
      <dgm:spPr/>
      <dgm:t>
        <a:bodyPr/>
        <a:lstStyle/>
        <a:p>
          <a:endParaRPr lang="en-US"/>
        </a:p>
      </dgm:t>
    </dgm:pt>
    <dgm:pt modelId="{4520FFF7-A549-4060-B6A3-D29A6836F113}" type="parTrans" cxnId="{7A7C40CA-26D8-4E40-94DC-C32D6D9B5BD4}">
      <dgm:prSet/>
      <dgm:spPr/>
      <dgm:t>
        <a:bodyPr/>
        <a:lstStyle/>
        <a:p>
          <a:endParaRPr lang="en-US"/>
        </a:p>
      </dgm:t>
    </dgm:pt>
    <dgm:pt modelId="{C8F28478-F740-486E-9FA8-1AAD2D291951}">
      <dgm:prSet custT="1"/>
      <dgm:spPr/>
      <dgm:t>
        <a:bodyPr/>
        <a:lstStyle/>
        <a:p>
          <a:pPr>
            <a:buFont typeface="Arial" panose="020B0604020202020204" pitchFamily="34" charset="0"/>
            <a:buChar char="•"/>
          </a:pPr>
          <a:r>
            <a:rPr lang="en-US" sz="1600" baseline="0" dirty="0">
              <a:latin typeface="Calibri" panose="020F0502020204030204" pitchFamily="34" charset="0"/>
              <a:ea typeface="Calibri" panose="020F0502020204030204" pitchFamily="34" charset="0"/>
              <a:cs typeface="Calibri" panose="020F0502020204030204" pitchFamily="34" charset="0"/>
            </a:rPr>
            <a:t>Transport to Detox and/or Rehab</a:t>
          </a:r>
        </a:p>
      </dgm:t>
    </dgm:pt>
    <dgm:pt modelId="{5B2A4F4E-07B7-42DF-A4CD-EB10151BA882}" type="sibTrans" cxnId="{78B1C41D-0CE1-439D-8EEF-8955861F2175}">
      <dgm:prSet/>
      <dgm:spPr/>
      <dgm:t>
        <a:bodyPr/>
        <a:lstStyle/>
        <a:p>
          <a:endParaRPr lang="en-US"/>
        </a:p>
      </dgm:t>
    </dgm:pt>
    <dgm:pt modelId="{2E1FACAA-14C9-4B73-B53A-D6F15DF58F6F}" type="parTrans" cxnId="{78B1C41D-0CE1-439D-8EEF-8955861F2175}">
      <dgm:prSet/>
      <dgm:spPr/>
      <dgm:t>
        <a:bodyPr/>
        <a:lstStyle/>
        <a:p>
          <a:endParaRPr lang="en-US"/>
        </a:p>
      </dgm:t>
    </dgm:pt>
    <dgm:pt modelId="{7EEF1004-7884-4923-8A14-90ECB7CE9D62}">
      <dgm:prSet custT="1"/>
      <dgm:spPr/>
      <dgm:t>
        <a:bodyPr/>
        <a:lstStyle/>
        <a:p>
          <a:pPr>
            <a:buFont typeface="Arial" panose="020B0604020202020204" pitchFamily="34" charset="0"/>
            <a:buChar char="•"/>
          </a:pPr>
          <a:r>
            <a:rPr lang="en-US" sz="1600" baseline="0" dirty="0">
              <a:latin typeface="Calibri" panose="020F0502020204030204" pitchFamily="34" charset="0"/>
              <a:ea typeface="Calibri" panose="020F0502020204030204" pitchFamily="34" charset="0"/>
              <a:cs typeface="Calibri" panose="020F0502020204030204" pitchFamily="34" charset="0"/>
            </a:rPr>
            <a:t>Transport patients to same day medical appointments</a:t>
          </a:r>
        </a:p>
      </dgm:t>
    </dgm:pt>
    <dgm:pt modelId="{9BF0B843-7237-44FF-9469-FBAE9C9B193B}" type="sibTrans" cxnId="{0A248FA0-155E-4515-B6BF-A2876CBEB300}">
      <dgm:prSet/>
      <dgm:spPr/>
      <dgm:t>
        <a:bodyPr/>
        <a:lstStyle/>
        <a:p>
          <a:endParaRPr lang="en-US"/>
        </a:p>
      </dgm:t>
    </dgm:pt>
    <dgm:pt modelId="{42388DF4-C4BF-4DF7-9DFA-A49BA79D0DB5}" type="parTrans" cxnId="{0A248FA0-155E-4515-B6BF-A2876CBEB300}">
      <dgm:prSet/>
      <dgm:spPr/>
      <dgm:t>
        <a:bodyPr/>
        <a:lstStyle/>
        <a:p>
          <a:endParaRPr lang="en-US"/>
        </a:p>
      </dgm:t>
    </dgm:pt>
    <dgm:pt modelId="{2FD3EB4D-CAD8-4B57-A702-E55707F86DCC}">
      <dgm:prSet custT="1"/>
      <dgm:spPr/>
      <dgm:t>
        <a:bodyPr/>
        <a:lstStyle/>
        <a:p>
          <a:pPr>
            <a:buFont typeface="Arial" panose="020B0604020202020204" pitchFamily="34" charset="0"/>
            <a:buChar char="•"/>
          </a:pPr>
          <a:r>
            <a:rPr lang="en-US" sz="1600" baseline="0" dirty="0">
              <a:latin typeface="Calibri" panose="020F0502020204030204" pitchFamily="34" charset="0"/>
              <a:ea typeface="Calibri" panose="020F0502020204030204" pitchFamily="34" charset="0"/>
              <a:cs typeface="Calibri" panose="020F0502020204030204" pitchFamily="34" charset="0"/>
            </a:rPr>
            <a:t>Dental infections</a:t>
          </a:r>
          <a:endParaRPr lang="en-US" sz="1600" dirty="0">
            <a:latin typeface="Calibri" panose="020F0502020204030204" pitchFamily="34" charset="0"/>
            <a:ea typeface="Calibri" panose="020F0502020204030204" pitchFamily="34" charset="0"/>
            <a:cs typeface="Calibri" panose="020F0502020204030204" pitchFamily="34" charset="0"/>
          </a:endParaRPr>
        </a:p>
      </dgm:t>
    </dgm:pt>
    <dgm:pt modelId="{3855D29B-6D6E-4215-AA05-E3BA1227368E}" type="sibTrans" cxnId="{D690461C-A59D-4603-9DB3-F0E8D6EA2C86}">
      <dgm:prSet/>
      <dgm:spPr/>
      <dgm:t>
        <a:bodyPr/>
        <a:lstStyle/>
        <a:p>
          <a:endParaRPr lang="en-US"/>
        </a:p>
      </dgm:t>
    </dgm:pt>
    <dgm:pt modelId="{78F38059-0D2E-42D5-8D67-CA948609D1F7}" type="parTrans" cxnId="{D690461C-A59D-4603-9DB3-F0E8D6EA2C86}">
      <dgm:prSet/>
      <dgm:spPr/>
      <dgm:t>
        <a:bodyPr/>
        <a:lstStyle/>
        <a:p>
          <a:endParaRPr lang="en-US"/>
        </a:p>
      </dgm:t>
    </dgm:pt>
    <dgm:pt modelId="{DB921AA2-70E0-4153-AB8A-783F4A499443}">
      <dgm:prSet custT="1"/>
      <dgm:spPr/>
      <dgm:t>
        <a:bodyPr/>
        <a:lstStyle/>
        <a:p>
          <a:pPr>
            <a:buFont typeface="Arial" panose="020B0604020202020204" pitchFamily="34" charset="0"/>
            <a:buChar char="•"/>
          </a:pPr>
          <a:r>
            <a:rPr lang="en-US" sz="1600" baseline="0" dirty="0">
              <a:latin typeface="Calibri" panose="020F0502020204030204" pitchFamily="34" charset="0"/>
              <a:ea typeface="Calibri" panose="020F0502020204030204" pitchFamily="34" charset="0"/>
              <a:cs typeface="Calibri" panose="020F0502020204030204" pitchFamily="34" charset="0"/>
            </a:rPr>
            <a:t>Scabies</a:t>
          </a:r>
          <a:endParaRPr lang="en-US" sz="1600" dirty="0">
            <a:latin typeface="Calibri" panose="020F0502020204030204" pitchFamily="34" charset="0"/>
            <a:ea typeface="Calibri" panose="020F0502020204030204" pitchFamily="34" charset="0"/>
            <a:cs typeface="Calibri" panose="020F0502020204030204" pitchFamily="34" charset="0"/>
          </a:endParaRPr>
        </a:p>
      </dgm:t>
    </dgm:pt>
    <dgm:pt modelId="{E59C5AE0-5885-4B58-89D7-F28C11AD4801}" type="sibTrans" cxnId="{6F769C1B-9304-4C91-8DD4-628A7234A34B}">
      <dgm:prSet/>
      <dgm:spPr/>
      <dgm:t>
        <a:bodyPr/>
        <a:lstStyle/>
        <a:p>
          <a:endParaRPr lang="en-US"/>
        </a:p>
      </dgm:t>
    </dgm:pt>
    <dgm:pt modelId="{F10D582F-BCAC-4215-B5B6-EEAE3A6195AA}" type="parTrans" cxnId="{6F769C1B-9304-4C91-8DD4-628A7234A34B}">
      <dgm:prSet/>
      <dgm:spPr/>
      <dgm:t>
        <a:bodyPr/>
        <a:lstStyle/>
        <a:p>
          <a:endParaRPr lang="en-US"/>
        </a:p>
      </dgm:t>
    </dgm:pt>
    <dgm:pt modelId="{CF2697B6-3C5A-47D4-93A3-BC7DFC0B68CF}" type="pres">
      <dgm:prSet presAssocID="{F6A46E91-D014-4D9B-82D0-03A60F6AE8AB}" presName="Name0" presStyleCnt="0">
        <dgm:presLayoutVars>
          <dgm:dir/>
          <dgm:animLvl val="lvl"/>
          <dgm:resizeHandles val="exact"/>
        </dgm:presLayoutVars>
      </dgm:prSet>
      <dgm:spPr/>
    </dgm:pt>
    <dgm:pt modelId="{ED0B1C7D-2B2E-434F-B50E-EAFB83078C64}" type="pres">
      <dgm:prSet presAssocID="{9A111DD6-2B15-4649-9D13-70D1CE99ABF5}" presName="composite" presStyleCnt="0"/>
      <dgm:spPr/>
    </dgm:pt>
    <dgm:pt modelId="{D4C5064C-0981-4A9A-A204-0E781E59BDB7}" type="pres">
      <dgm:prSet presAssocID="{9A111DD6-2B15-4649-9D13-70D1CE99ABF5}" presName="parTx" presStyleLbl="alignNode1" presStyleIdx="0" presStyleCnt="3" custLinFactNeighborX="-82625" custLinFactNeighborY="-32436">
        <dgm:presLayoutVars>
          <dgm:chMax val="0"/>
          <dgm:chPref val="0"/>
          <dgm:bulletEnabled val="1"/>
        </dgm:presLayoutVars>
      </dgm:prSet>
      <dgm:spPr/>
    </dgm:pt>
    <dgm:pt modelId="{B3EF57E5-E5A0-42EF-8956-AA4045750EE7}" type="pres">
      <dgm:prSet presAssocID="{9A111DD6-2B15-4649-9D13-70D1CE99ABF5}" presName="desTx" presStyleLbl="alignAccFollowNode1" presStyleIdx="0" presStyleCnt="3" custLinFactNeighborY="-1353">
        <dgm:presLayoutVars>
          <dgm:bulletEnabled val="1"/>
        </dgm:presLayoutVars>
      </dgm:prSet>
      <dgm:spPr/>
    </dgm:pt>
    <dgm:pt modelId="{967393FC-C554-4EE2-9B39-7C34F0E914A6}" type="pres">
      <dgm:prSet presAssocID="{39A2F9F1-2E7B-4674-823F-C4C2C92A1101}" presName="space" presStyleCnt="0"/>
      <dgm:spPr/>
    </dgm:pt>
    <dgm:pt modelId="{FF22D76B-5145-43FD-BB84-41CCC5509744}" type="pres">
      <dgm:prSet presAssocID="{DD60BF14-BC33-496A-ACD1-AA1C5D37C564}" presName="composite" presStyleCnt="0"/>
      <dgm:spPr/>
    </dgm:pt>
    <dgm:pt modelId="{30A8BD73-9607-4D87-B273-90ECB0452173}" type="pres">
      <dgm:prSet presAssocID="{DD60BF14-BC33-496A-ACD1-AA1C5D37C564}" presName="parTx" presStyleLbl="alignNode1" presStyleIdx="1" presStyleCnt="3">
        <dgm:presLayoutVars>
          <dgm:chMax val="0"/>
          <dgm:chPref val="0"/>
          <dgm:bulletEnabled val="1"/>
        </dgm:presLayoutVars>
      </dgm:prSet>
      <dgm:spPr/>
    </dgm:pt>
    <dgm:pt modelId="{9AA1D262-32E4-41B0-A6E5-A7858F6B5244}" type="pres">
      <dgm:prSet presAssocID="{DD60BF14-BC33-496A-ACD1-AA1C5D37C564}" presName="desTx" presStyleLbl="alignAccFollowNode1" presStyleIdx="1" presStyleCnt="3">
        <dgm:presLayoutVars>
          <dgm:bulletEnabled val="1"/>
        </dgm:presLayoutVars>
      </dgm:prSet>
      <dgm:spPr/>
    </dgm:pt>
    <dgm:pt modelId="{C70FAE84-37C3-40EE-B56E-D3186C0FE38F}" type="pres">
      <dgm:prSet presAssocID="{7B7D7F02-7B10-4BC8-927D-15BD2E5E95BF}" presName="space" presStyleCnt="0"/>
      <dgm:spPr/>
    </dgm:pt>
    <dgm:pt modelId="{1A84F755-EF56-49BD-9328-DC705A793E54}" type="pres">
      <dgm:prSet presAssocID="{D597D9F1-C53D-4EE7-8589-23E51A3C062D}" presName="composite" presStyleCnt="0"/>
      <dgm:spPr/>
    </dgm:pt>
    <dgm:pt modelId="{D7FB3D73-03CE-4CD7-A319-301FBAF2CE9F}" type="pres">
      <dgm:prSet presAssocID="{D597D9F1-C53D-4EE7-8589-23E51A3C062D}" presName="parTx" presStyleLbl="alignNode1" presStyleIdx="2" presStyleCnt="3">
        <dgm:presLayoutVars>
          <dgm:chMax val="0"/>
          <dgm:chPref val="0"/>
          <dgm:bulletEnabled val="1"/>
        </dgm:presLayoutVars>
      </dgm:prSet>
      <dgm:spPr/>
    </dgm:pt>
    <dgm:pt modelId="{E6376F53-39B6-4A0F-841B-460496BB955A}" type="pres">
      <dgm:prSet presAssocID="{D597D9F1-C53D-4EE7-8589-23E51A3C062D}" presName="desTx" presStyleLbl="alignAccFollowNode1" presStyleIdx="2" presStyleCnt="3">
        <dgm:presLayoutVars>
          <dgm:bulletEnabled val="1"/>
        </dgm:presLayoutVars>
      </dgm:prSet>
      <dgm:spPr/>
    </dgm:pt>
  </dgm:ptLst>
  <dgm:cxnLst>
    <dgm:cxn modelId="{19FD7D07-049D-44F9-BE0E-86143F89A1ED}" type="presOf" srcId="{2FD3EB4D-CAD8-4B57-A702-E55707F86DCC}" destId="{9AA1D262-32E4-41B0-A6E5-A7858F6B5244}" srcOrd="0" destOrd="2" presId="urn:microsoft.com/office/officeart/2005/8/layout/hList1"/>
    <dgm:cxn modelId="{FE3CCB07-9AA0-4D34-A968-F06820AC65BD}" type="presOf" srcId="{42AA72DC-5346-42B0-9C61-EDFA2D9A770C}" destId="{E6376F53-39B6-4A0F-841B-460496BB955A}" srcOrd="0" destOrd="0" presId="urn:microsoft.com/office/officeart/2005/8/layout/hList1"/>
    <dgm:cxn modelId="{31BF8708-C500-4B62-A4C0-36F94A2C813C}" type="presOf" srcId="{C8F28478-F740-486E-9FA8-1AAD2D291951}" destId="{9AA1D262-32E4-41B0-A6E5-A7858F6B5244}" srcOrd="0" destOrd="4" presId="urn:microsoft.com/office/officeart/2005/8/layout/hList1"/>
    <dgm:cxn modelId="{034D1515-0F88-4E6A-A1AC-42B1C50FF2D5}" type="presOf" srcId="{5D1D4A6C-7E9A-4CB5-A412-343B4C94B612}" destId="{9AA1D262-32E4-41B0-A6E5-A7858F6B5244}" srcOrd="0" destOrd="5" presId="urn:microsoft.com/office/officeart/2005/8/layout/hList1"/>
    <dgm:cxn modelId="{ACDBFF16-6E7B-4881-8EA1-C25856EE3425}" type="presOf" srcId="{D6A253E9-2DC2-47EF-B988-BC57C2537E00}" destId="{9AA1D262-32E4-41B0-A6E5-A7858F6B5244}" srcOrd="0" destOrd="0" presId="urn:microsoft.com/office/officeart/2005/8/layout/hList1"/>
    <dgm:cxn modelId="{6F769C1B-9304-4C91-8DD4-628A7234A34B}" srcId="{DD60BF14-BC33-496A-ACD1-AA1C5D37C564}" destId="{DB921AA2-70E0-4153-AB8A-783F4A499443}" srcOrd="1" destOrd="0" parTransId="{F10D582F-BCAC-4215-B5B6-EEAE3A6195AA}" sibTransId="{E59C5AE0-5885-4B58-89D7-F28C11AD4801}"/>
    <dgm:cxn modelId="{9819DC1B-0B44-4CCF-9B5E-2F0004526927}" srcId="{D597D9F1-C53D-4EE7-8589-23E51A3C062D}" destId="{9064E9A2-D2B2-4256-B8D5-A7154B8FA788}" srcOrd="2" destOrd="0" parTransId="{F106FE91-45C7-4B3A-8437-CE2144DD0808}" sibTransId="{016F0679-E6D6-426F-8AD5-265E9E8B537E}"/>
    <dgm:cxn modelId="{D690461C-A59D-4603-9DB3-F0E8D6EA2C86}" srcId="{DD60BF14-BC33-496A-ACD1-AA1C5D37C564}" destId="{2FD3EB4D-CAD8-4B57-A702-E55707F86DCC}" srcOrd="2" destOrd="0" parTransId="{78F38059-0D2E-42D5-8D67-CA948609D1F7}" sibTransId="{3855D29B-6D6E-4215-AA05-E3BA1227368E}"/>
    <dgm:cxn modelId="{78B1C41D-0CE1-439D-8EEF-8955861F2175}" srcId="{DD60BF14-BC33-496A-ACD1-AA1C5D37C564}" destId="{C8F28478-F740-486E-9FA8-1AAD2D291951}" srcOrd="4" destOrd="0" parTransId="{2E1FACAA-14C9-4B73-B53A-D6F15DF58F6F}" sibTransId="{5B2A4F4E-07B7-42DF-A4CD-EB10151BA882}"/>
    <dgm:cxn modelId="{9FA5A03C-1E93-4201-9935-16F5A9F7A098}" srcId="{9A111DD6-2B15-4649-9D13-70D1CE99ABF5}" destId="{59E9C290-875B-4E63-89DF-BB63FDE7DF53}" srcOrd="0" destOrd="0" parTransId="{4BC1C240-2C10-4E25-A927-2FAAE4C9018B}" sibTransId="{5FEA5555-F231-464E-927E-199C8C9F7405}"/>
    <dgm:cxn modelId="{75F4B43E-CD31-4918-B408-BF2D6EE84A9E}" srcId="{D597D9F1-C53D-4EE7-8589-23E51A3C062D}" destId="{2D091BDC-5E47-4766-A0AE-34E774BD493E}" srcOrd="1" destOrd="0" parTransId="{2544CC9A-6E61-489F-97A6-EEC836EB113F}" sibTransId="{919C6F08-DB0D-473C-8D48-EEF7882256CB}"/>
    <dgm:cxn modelId="{A07A3440-3930-4CDB-9950-CE6C308A0307}" type="presOf" srcId="{E8E089AA-878F-4D38-89EC-271F887A6CBF}" destId="{B3EF57E5-E5A0-42EF-8956-AA4045750EE7}" srcOrd="0" destOrd="2" presId="urn:microsoft.com/office/officeart/2005/8/layout/hList1"/>
    <dgm:cxn modelId="{AFA5B742-4F0E-4028-8C7C-C7BBEC1D826A}" type="presOf" srcId="{9064E9A2-D2B2-4256-B8D5-A7154B8FA788}" destId="{E6376F53-39B6-4A0F-841B-460496BB955A}" srcOrd="0" destOrd="2" presId="urn:microsoft.com/office/officeart/2005/8/layout/hList1"/>
    <dgm:cxn modelId="{F9DAE963-2E1E-4B9C-91DC-442EE2CDB31F}" type="presOf" srcId="{2D091BDC-5E47-4766-A0AE-34E774BD493E}" destId="{E6376F53-39B6-4A0F-841B-460496BB955A}" srcOrd="0" destOrd="1" presId="urn:microsoft.com/office/officeart/2005/8/layout/hList1"/>
    <dgm:cxn modelId="{BD761046-F659-4A8F-A511-38AB98C495BC}" srcId="{9A111DD6-2B15-4649-9D13-70D1CE99ABF5}" destId="{E8E089AA-878F-4D38-89EC-271F887A6CBF}" srcOrd="2" destOrd="0" parTransId="{97269B71-8B35-456C-813D-B70EF3F5BE1E}" sibTransId="{B5DD83F4-E8B1-4F53-AC82-80766992B663}"/>
    <dgm:cxn modelId="{8EF5DB6A-6019-47C3-BC91-B3C00002DF0B}" srcId="{9A111DD6-2B15-4649-9D13-70D1CE99ABF5}" destId="{9E7000D0-1D58-4E98-A209-AC27B81CC6A7}" srcOrd="3" destOrd="0" parTransId="{E773230B-CFEE-434B-8655-7902F5507624}" sibTransId="{6DA8DE19-337F-4BCE-976A-586368BD802F}"/>
    <dgm:cxn modelId="{0327336C-B7A9-4D86-A111-757A2CC028F3}" srcId="{F6A46E91-D014-4D9B-82D0-03A60F6AE8AB}" destId="{9A111DD6-2B15-4649-9D13-70D1CE99ABF5}" srcOrd="0" destOrd="0" parTransId="{95AD0C73-BFA4-46FF-9B66-E2F140AD507C}" sibTransId="{39A2F9F1-2E7B-4674-823F-C4C2C92A1101}"/>
    <dgm:cxn modelId="{2E57306F-4D7C-49B9-ADB9-0446575534D6}" type="presOf" srcId="{AB297682-4053-4759-A357-33407D78CA92}" destId="{E6376F53-39B6-4A0F-841B-460496BB955A}" srcOrd="0" destOrd="3" presId="urn:microsoft.com/office/officeart/2005/8/layout/hList1"/>
    <dgm:cxn modelId="{9744C04F-3F18-4A26-810B-D21C64DA14E6}" type="presOf" srcId="{9A111DD6-2B15-4649-9D13-70D1CE99ABF5}" destId="{D4C5064C-0981-4A9A-A204-0E781E59BDB7}" srcOrd="0" destOrd="0" presId="urn:microsoft.com/office/officeart/2005/8/layout/hList1"/>
    <dgm:cxn modelId="{E90D1677-32AB-4761-BF4D-5EA5FB26CD80}" srcId="{D597D9F1-C53D-4EE7-8589-23E51A3C062D}" destId="{AB297682-4053-4759-A357-33407D78CA92}" srcOrd="3" destOrd="0" parTransId="{78229C91-2E73-4E5B-8BBF-6A644F51DF7A}" sibTransId="{41D0A6D7-81B1-46C0-8BE6-ED41077BBB59}"/>
    <dgm:cxn modelId="{1AD55D7A-8A6A-4FD3-9F67-9E87B65378A6}" srcId="{9A111DD6-2B15-4649-9D13-70D1CE99ABF5}" destId="{84806645-82DD-4EEA-ADAC-290C9C8B72F5}" srcOrd="1" destOrd="0" parTransId="{E8FC714F-EA72-4771-AC66-DEAAF5C87726}" sibTransId="{E9053EF6-0A76-467F-A82F-1CC47597441D}"/>
    <dgm:cxn modelId="{5706867D-33A5-4B04-BE54-AFDB39C9C5CF}" srcId="{D597D9F1-C53D-4EE7-8589-23E51A3C062D}" destId="{42AA72DC-5346-42B0-9C61-EDFA2D9A770C}" srcOrd="0" destOrd="0" parTransId="{49281CB0-78DD-4FA5-8AD6-5AEFFBA4888F}" sibTransId="{0B31C47F-A9CE-4398-BAFC-DF4D644A83D8}"/>
    <dgm:cxn modelId="{69A4DD8F-9E9A-41E0-A5FD-0AE79F210CD3}" type="presOf" srcId="{D597D9F1-C53D-4EE7-8589-23E51A3C062D}" destId="{D7FB3D73-03CE-4CD7-A319-301FBAF2CE9F}" srcOrd="0" destOrd="0" presId="urn:microsoft.com/office/officeart/2005/8/layout/hList1"/>
    <dgm:cxn modelId="{08290696-C4D1-4C8C-A3EE-8657C8DA6767}" srcId="{DD60BF14-BC33-496A-ACD1-AA1C5D37C564}" destId="{D6A253E9-2DC2-47EF-B988-BC57C2537E00}" srcOrd="0" destOrd="0" parTransId="{E4400507-27DD-47FF-9325-0AFAE9A23B58}" sibTransId="{C4A1E616-DA20-4BCA-8601-7AF467E26973}"/>
    <dgm:cxn modelId="{0A248FA0-155E-4515-B6BF-A2876CBEB300}" srcId="{DD60BF14-BC33-496A-ACD1-AA1C5D37C564}" destId="{7EEF1004-7884-4923-8A14-90ECB7CE9D62}" srcOrd="3" destOrd="0" parTransId="{42388DF4-C4BF-4DF7-9DFA-A49BA79D0DB5}" sibTransId="{9BF0B843-7237-44FF-9469-FBAE9C9B193B}"/>
    <dgm:cxn modelId="{5653E4AD-7307-4934-A4E8-016E967AE833}" type="presOf" srcId="{F6A46E91-D014-4D9B-82D0-03A60F6AE8AB}" destId="{CF2697B6-3C5A-47D4-93A3-BC7DFC0B68CF}" srcOrd="0" destOrd="0" presId="urn:microsoft.com/office/officeart/2005/8/layout/hList1"/>
    <dgm:cxn modelId="{29C263B6-AC8C-4498-AA6E-0F06216C2C8A}" type="presOf" srcId="{84806645-82DD-4EEA-ADAC-290C9C8B72F5}" destId="{B3EF57E5-E5A0-42EF-8956-AA4045750EE7}" srcOrd="0" destOrd="1" presId="urn:microsoft.com/office/officeart/2005/8/layout/hList1"/>
    <dgm:cxn modelId="{55D0CEB8-8B84-42CB-B670-E743121BDA8A}" type="presOf" srcId="{DD60BF14-BC33-496A-ACD1-AA1C5D37C564}" destId="{30A8BD73-9607-4D87-B273-90ECB0452173}" srcOrd="0" destOrd="0" presId="urn:microsoft.com/office/officeart/2005/8/layout/hList1"/>
    <dgm:cxn modelId="{6F82DDBA-F10A-4597-9D9C-C5653F2B4374}" srcId="{F6A46E91-D014-4D9B-82D0-03A60F6AE8AB}" destId="{DD60BF14-BC33-496A-ACD1-AA1C5D37C564}" srcOrd="1" destOrd="0" parTransId="{4AFEA5C4-5D18-47CD-AB38-A3C76EC287B1}" sibTransId="{7B7D7F02-7B10-4BC8-927D-15BD2E5E95BF}"/>
    <dgm:cxn modelId="{3F14F4BB-E618-4ACB-A359-97CCF86247E4}" type="presOf" srcId="{7EEF1004-7884-4923-8A14-90ECB7CE9D62}" destId="{9AA1D262-32E4-41B0-A6E5-A7858F6B5244}" srcOrd="0" destOrd="3" presId="urn:microsoft.com/office/officeart/2005/8/layout/hList1"/>
    <dgm:cxn modelId="{7A7C40CA-26D8-4E40-94DC-C32D6D9B5BD4}" srcId="{DD60BF14-BC33-496A-ACD1-AA1C5D37C564}" destId="{5D1D4A6C-7E9A-4CB5-A412-343B4C94B612}" srcOrd="5" destOrd="0" parTransId="{4520FFF7-A549-4060-B6A3-D29A6836F113}" sibTransId="{DA0D8E17-17C0-49BA-82AB-6604D2A9988D}"/>
    <dgm:cxn modelId="{FEC374F3-37CD-460E-96A5-CB60A1B303EE}" type="presOf" srcId="{59E9C290-875B-4E63-89DF-BB63FDE7DF53}" destId="{B3EF57E5-E5A0-42EF-8956-AA4045750EE7}" srcOrd="0" destOrd="0" presId="urn:microsoft.com/office/officeart/2005/8/layout/hList1"/>
    <dgm:cxn modelId="{42877DF5-5C29-4144-B17D-F30D1715F6C4}" type="presOf" srcId="{9E7000D0-1D58-4E98-A209-AC27B81CC6A7}" destId="{B3EF57E5-E5A0-42EF-8956-AA4045750EE7}" srcOrd="0" destOrd="3" presId="urn:microsoft.com/office/officeart/2005/8/layout/hList1"/>
    <dgm:cxn modelId="{8C71A7F5-94E2-473C-9B64-6CB715B6A6FB}" type="presOf" srcId="{DB921AA2-70E0-4153-AB8A-783F4A499443}" destId="{9AA1D262-32E4-41B0-A6E5-A7858F6B5244}" srcOrd="0" destOrd="1" presId="urn:microsoft.com/office/officeart/2005/8/layout/hList1"/>
    <dgm:cxn modelId="{766E1CFF-1316-4929-B588-1B9DCC787E60}" srcId="{F6A46E91-D014-4D9B-82D0-03A60F6AE8AB}" destId="{D597D9F1-C53D-4EE7-8589-23E51A3C062D}" srcOrd="2" destOrd="0" parTransId="{949D9E79-D461-488E-9B23-34D110BC8307}" sibTransId="{C75D26AF-21CA-4DEB-B054-883147577A9F}"/>
    <dgm:cxn modelId="{3D68A6E5-CF98-437B-AAE4-912636A92699}" type="presParOf" srcId="{CF2697B6-3C5A-47D4-93A3-BC7DFC0B68CF}" destId="{ED0B1C7D-2B2E-434F-B50E-EAFB83078C64}" srcOrd="0" destOrd="0" presId="urn:microsoft.com/office/officeart/2005/8/layout/hList1"/>
    <dgm:cxn modelId="{490A5BA6-3FE8-4C07-B1D1-673694E5584E}" type="presParOf" srcId="{ED0B1C7D-2B2E-434F-B50E-EAFB83078C64}" destId="{D4C5064C-0981-4A9A-A204-0E781E59BDB7}" srcOrd="0" destOrd="0" presId="urn:microsoft.com/office/officeart/2005/8/layout/hList1"/>
    <dgm:cxn modelId="{323B1966-7CC5-4F0F-9228-763F6C8408FA}" type="presParOf" srcId="{ED0B1C7D-2B2E-434F-B50E-EAFB83078C64}" destId="{B3EF57E5-E5A0-42EF-8956-AA4045750EE7}" srcOrd="1" destOrd="0" presId="urn:microsoft.com/office/officeart/2005/8/layout/hList1"/>
    <dgm:cxn modelId="{37438657-EB33-46D2-9AFE-DBCD4C40E8CD}" type="presParOf" srcId="{CF2697B6-3C5A-47D4-93A3-BC7DFC0B68CF}" destId="{967393FC-C554-4EE2-9B39-7C34F0E914A6}" srcOrd="1" destOrd="0" presId="urn:microsoft.com/office/officeart/2005/8/layout/hList1"/>
    <dgm:cxn modelId="{F6FC9DD0-130B-422F-A43C-1E54CA9BC5E9}" type="presParOf" srcId="{CF2697B6-3C5A-47D4-93A3-BC7DFC0B68CF}" destId="{FF22D76B-5145-43FD-BB84-41CCC5509744}" srcOrd="2" destOrd="0" presId="urn:microsoft.com/office/officeart/2005/8/layout/hList1"/>
    <dgm:cxn modelId="{E6179FCB-A329-458E-BD38-E44545988C57}" type="presParOf" srcId="{FF22D76B-5145-43FD-BB84-41CCC5509744}" destId="{30A8BD73-9607-4D87-B273-90ECB0452173}" srcOrd="0" destOrd="0" presId="urn:microsoft.com/office/officeart/2005/8/layout/hList1"/>
    <dgm:cxn modelId="{7D69ADDA-4E50-4699-BCD6-AF28AA126284}" type="presParOf" srcId="{FF22D76B-5145-43FD-BB84-41CCC5509744}" destId="{9AA1D262-32E4-41B0-A6E5-A7858F6B5244}" srcOrd="1" destOrd="0" presId="urn:microsoft.com/office/officeart/2005/8/layout/hList1"/>
    <dgm:cxn modelId="{4901D637-4A31-4141-977D-0FF27CECE4B8}" type="presParOf" srcId="{CF2697B6-3C5A-47D4-93A3-BC7DFC0B68CF}" destId="{C70FAE84-37C3-40EE-B56E-D3186C0FE38F}" srcOrd="3" destOrd="0" presId="urn:microsoft.com/office/officeart/2005/8/layout/hList1"/>
    <dgm:cxn modelId="{907D6E66-EFAE-4CCA-AE48-27DBDAB6421C}" type="presParOf" srcId="{CF2697B6-3C5A-47D4-93A3-BC7DFC0B68CF}" destId="{1A84F755-EF56-49BD-9328-DC705A793E54}" srcOrd="4" destOrd="0" presId="urn:microsoft.com/office/officeart/2005/8/layout/hList1"/>
    <dgm:cxn modelId="{4657BF80-6573-461B-85E2-33F781A1C051}" type="presParOf" srcId="{1A84F755-EF56-49BD-9328-DC705A793E54}" destId="{D7FB3D73-03CE-4CD7-A319-301FBAF2CE9F}" srcOrd="0" destOrd="0" presId="urn:microsoft.com/office/officeart/2005/8/layout/hList1"/>
    <dgm:cxn modelId="{386759C8-7084-432E-AFE8-3D599FD5A453}" type="presParOf" srcId="{1A84F755-EF56-49BD-9328-DC705A793E54}" destId="{E6376F53-39B6-4A0F-841B-460496BB955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01378A-A374-408C-AF65-DE3542F4DCF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A06C7E7-5D84-407E-AE07-D24B029A858B}">
      <dgm:prSet phldrT="[Text]" custT="1"/>
      <dgm:spPr/>
      <dgm:t>
        <a:bodyPr/>
        <a:lstStyle/>
        <a:p>
          <a:r>
            <a:rPr lang="en-US" sz="1800" b="1" dirty="0">
              <a:solidFill>
                <a:schemeClr val="bg1"/>
              </a:solidFill>
              <a:latin typeface="Calibri" panose="020F0502020204030204" pitchFamily="34" charset="0"/>
              <a:ea typeface="Calibri" panose="020F0502020204030204" pitchFamily="34" charset="0"/>
              <a:cs typeface="Calibri" panose="020F0502020204030204" pitchFamily="34" charset="0"/>
            </a:rPr>
            <a:t>1,254 </a:t>
          </a:r>
        </a:p>
        <a:p>
          <a:r>
            <a:rPr lang="en-US" sz="1200" b="1" dirty="0">
              <a:solidFill>
                <a:schemeClr val="bg1"/>
              </a:solidFill>
              <a:latin typeface="Calibri" panose="020F0502020204030204" pitchFamily="34" charset="0"/>
              <a:ea typeface="Calibri" panose="020F0502020204030204" pitchFamily="34" charset="0"/>
              <a:cs typeface="Calibri" panose="020F0502020204030204" pitchFamily="34" charset="0"/>
            </a:rPr>
            <a:t>total patients seen</a:t>
          </a:r>
          <a:endParaRPr lang="en-US" sz="1000" dirty="0">
            <a:latin typeface="Calibri" panose="020F0502020204030204" pitchFamily="34" charset="0"/>
            <a:ea typeface="Calibri" panose="020F0502020204030204" pitchFamily="34" charset="0"/>
            <a:cs typeface="Calibri" panose="020F0502020204030204" pitchFamily="34" charset="0"/>
          </a:endParaRPr>
        </a:p>
      </dgm:t>
    </dgm:pt>
    <dgm:pt modelId="{F5F6E3FA-E567-4049-85C4-D31BBCBBA153}" type="parTrans" cxnId="{3E6DF9E7-A2AA-411F-BFC5-A0A13EAA796A}">
      <dgm:prSet/>
      <dgm:spPr/>
      <dgm:t>
        <a:bodyPr/>
        <a:lstStyle/>
        <a:p>
          <a:endParaRPr lang="en-US"/>
        </a:p>
      </dgm:t>
    </dgm:pt>
    <dgm:pt modelId="{C6702F4F-D60B-446E-B272-22819422DDDC}" type="sibTrans" cxnId="{3E6DF9E7-A2AA-411F-BFC5-A0A13EAA796A}">
      <dgm:prSet/>
      <dgm:spPr/>
      <dgm:t>
        <a:bodyPr/>
        <a:lstStyle/>
        <a:p>
          <a:endParaRPr lang="en-US"/>
        </a:p>
      </dgm:t>
    </dgm:pt>
    <dgm:pt modelId="{03B46F21-CC68-42B9-80CD-7573B076D3DC}">
      <dgm:prSet phldrT="[Text]" custT="1"/>
      <dgm:spPr/>
      <dgm:t>
        <a:bodyPr/>
        <a:lstStyle/>
        <a:p>
          <a:r>
            <a:rPr lang="en-US" sz="1800" b="1" dirty="0">
              <a:solidFill>
                <a:schemeClr val="bg1"/>
              </a:solidFill>
              <a:latin typeface="Calibri" panose="020F0502020204030204" pitchFamily="34" charset="0"/>
              <a:ea typeface="Calibri" panose="020F0502020204030204" pitchFamily="34" charset="0"/>
              <a:cs typeface="Calibri" panose="020F0502020204030204" pitchFamily="34" charset="0"/>
            </a:rPr>
            <a:t>697</a:t>
          </a:r>
          <a:endParaRPr lang="en-US" sz="12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US" sz="1200" b="1" dirty="0">
              <a:solidFill>
                <a:schemeClr val="bg1"/>
              </a:solidFill>
              <a:latin typeface="Calibri" panose="020F0502020204030204" pitchFamily="34" charset="0"/>
              <a:ea typeface="Calibri" panose="020F0502020204030204" pitchFamily="34" charset="0"/>
              <a:cs typeface="Calibri" panose="020F0502020204030204" pitchFamily="34" charset="0"/>
            </a:rPr>
            <a:t>total # of prescriptions given</a:t>
          </a:r>
          <a:endParaRPr lang="en-US" sz="1200" dirty="0">
            <a:latin typeface="Calibri" panose="020F0502020204030204" pitchFamily="34" charset="0"/>
            <a:ea typeface="Calibri" panose="020F0502020204030204" pitchFamily="34" charset="0"/>
            <a:cs typeface="Calibri" panose="020F0502020204030204" pitchFamily="34" charset="0"/>
          </a:endParaRPr>
        </a:p>
      </dgm:t>
    </dgm:pt>
    <dgm:pt modelId="{548CEA8D-0E17-4C6D-8AA0-0C67035335A5}" type="parTrans" cxnId="{D59192E4-D3A6-457F-B5CB-8D9AE71C69C3}">
      <dgm:prSet/>
      <dgm:spPr/>
      <dgm:t>
        <a:bodyPr/>
        <a:lstStyle/>
        <a:p>
          <a:endParaRPr lang="en-US"/>
        </a:p>
      </dgm:t>
    </dgm:pt>
    <dgm:pt modelId="{EE3F28CA-2C0F-4653-AC55-8E3028545E78}" type="sibTrans" cxnId="{D59192E4-D3A6-457F-B5CB-8D9AE71C69C3}">
      <dgm:prSet/>
      <dgm:spPr/>
      <dgm:t>
        <a:bodyPr/>
        <a:lstStyle/>
        <a:p>
          <a:endParaRPr lang="en-US"/>
        </a:p>
      </dgm:t>
    </dgm:pt>
    <dgm:pt modelId="{46A5C516-1C0D-4516-BDA1-CF25C818CA46}">
      <dgm:prSet phldrT="[Text]" custT="1"/>
      <dgm:spPr/>
      <dgm:t>
        <a:bodyPr/>
        <a:lstStyle/>
        <a:p>
          <a:r>
            <a:rPr lang="en-US" sz="1800" b="1" dirty="0">
              <a:solidFill>
                <a:schemeClr val="bg1"/>
              </a:solidFill>
              <a:latin typeface="Calibri" panose="020F0502020204030204" pitchFamily="34" charset="0"/>
              <a:ea typeface="Calibri" panose="020F0502020204030204" pitchFamily="34" charset="0"/>
              <a:cs typeface="Calibri" panose="020F0502020204030204" pitchFamily="34" charset="0"/>
            </a:rPr>
            <a:t>16</a:t>
          </a:r>
        </a:p>
        <a:p>
          <a:r>
            <a:rPr lang="en-US" sz="1200" b="1" dirty="0">
              <a:solidFill>
                <a:schemeClr val="bg1"/>
              </a:solidFill>
              <a:latin typeface="Calibri" panose="020F0502020204030204" pitchFamily="34" charset="0"/>
              <a:ea typeface="Calibri" panose="020F0502020204030204" pitchFamily="34" charset="0"/>
              <a:cs typeface="Calibri" panose="020F0502020204030204" pitchFamily="34" charset="0"/>
            </a:rPr>
            <a:t>total # of patients transferred to ER</a:t>
          </a:r>
          <a:endParaRPr lang="en-US" sz="1200" dirty="0">
            <a:latin typeface="Calibri" panose="020F0502020204030204" pitchFamily="34" charset="0"/>
            <a:ea typeface="Calibri" panose="020F0502020204030204" pitchFamily="34" charset="0"/>
            <a:cs typeface="Calibri" panose="020F0502020204030204" pitchFamily="34" charset="0"/>
          </a:endParaRPr>
        </a:p>
      </dgm:t>
    </dgm:pt>
    <dgm:pt modelId="{B8F1375B-28EE-4E07-A96C-770111CF8A87}" type="parTrans" cxnId="{69123B54-C81F-4931-8E25-F38D9ED5838D}">
      <dgm:prSet/>
      <dgm:spPr/>
      <dgm:t>
        <a:bodyPr/>
        <a:lstStyle/>
        <a:p>
          <a:endParaRPr lang="en-US"/>
        </a:p>
      </dgm:t>
    </dgm:pt>
    <dgm:pt modelId="{97B5AA5D-6577-40CD-9FE1-1708B541A362}" type="sibTrans" cxnId="{69123B54-C81F-4931-8E25-F38D9ED5838D}">
      <dgm:prSet/>
      <dgm:spPr/>
      <dgm:t>
        <a:bodyPr/>
        <a:lstStyle/>
        <a:p>
          <a:endParaRPr lang="en-US"/>
        </a:p>
      </dgm:t>
    </dgm:pt>
    <dgm:pt modelId="{41F34F0C-CE2E-498D-AE62-605A2C2F8183}">
      <dgm:prSet phldrT="[Text]" custT="1"/>
      <dgm:spPr/>
      <dgm:t>
        <a:bodyPr/>
        <a:lstStyle/>
        <a:p>
          <a:r>
            <a:rPr lang="en-US" sz="1800" b="1" dirty="0">
              <a:solidFill>
                <a:schemeClr val="bg1"/>
              </a:solidFill>
              <a:latin typeface="Calibri" panose="020F0502020204030204" pitchFamily="34" charset="0"/>
              <a:ea typeface="Calibri" panose="020F0502020204030204" pitchFamily="34" charset="0"/>
              <a:cs typeface="Calibri" panose="020F0502020204030204" pitchFamily="34" charset="0"/>
            </a:rPr>
            <a:t>7</a:t>
          </a:r>
          <a:endParaRPr lang="en-US" sz="13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US" sz="1300" b="1" dirty="0">
              <a:solidFill>
                <a:schemeClr val="bg1"/>
              </a:solidFill>
              <a:latin typeface="Calibri" panose="020F0502020204030204" pitchFamily="34" charset="0"/>
              <a:ea typeface="Calibri" panose="020F0502020204030204" pitchFamily="34" charset="0"/>
              <a:cs typeface="Calibri" panose="020F0502020204030204" pitchFamily="34" charset="0"/>
            </a:rPr>
            <a:t>total # of dental abscesses treated</a:t>
          </a:r>
          <a:endParaRPr lang="en-US" sz="1300" dirty="0">
            <a:latin typeface="Calibri" panose="020F0502020204030204" pitchFamily="34" charset="0"/>
            <a:ea typeface="Calibri" panose="020F0502020204030204" pitchFamily="34" charset="0"/>
            <a:cs typeface="Calibri" panose="020F0502020204030204" pitchFamily="34" charset="0"/>
          </a:endParaRPr>
        </a:p>
      </dgm:t>
    </dgm:pt>
    <dgm:pt modelId="{06E300FD-51EA-434C-857D-C38DDCBE4232}" type="parTrans" cxnId="{FB77417A-E614-446D-A2DD-53EF628AE24D}">
      <dgm:prSet/>
      <dgm:spPr/>
      <dgm:t>
        <a:bodyPr/>
        <a:lstStyle/>
        <a:p>
          <a:endParaRPr lang="en-US"/>
        </a:p>
      </dgm:t>
    </dgm:pt>
    <dgm:pt modelId="{DEEDF203-260F-4AD9-A9C2-C3F0AADA1408}" type="sibTrans" cxnId="{FB77417A-E614-446D-A2DD-53EF628AE24D}">
      <dgm:prSet/>
      <dgm:spPr/>
      <dgm:t>
        <a:bodyPr/>
        <a:lstStyle/>
        <a:p>
          <a:endParaRPr lang="en-US"/>
        </a:p>
      </dgm:t>
    </dgm:pt>
    <dgm:pt modelId="{D35E383D-5FA8-46CB-BF38-43C71D11B6B4}">
      <dgm:prSet phldrT="[Text]" custT="1"/>
      <dgm:spPr/>
      <dgm:t>
        <a:bodyPr/>
        <a:lstStyle/>
        <a:p>
          <a:r>
            <a:rPr lang="en-US" sz="1800" b="1" dirty="0">
              <a:solidFill>
                <a:schemeClr val="bg1"/>
              </a:solidFill>
              <a:latin typeface="Calibri" panose="020F0502020204030204" pitchFamily="34" charset="0"/>
              <a:ea typeface="Calibri" panose="020F0502020204030204" pitchFamily="34" charset="0"/>
              <a:cs typeface="Calibri" panose="020F0502020204030204" pitchFamily="34" charset="0"/>
            </a:rPr>
            <a:t>7</a:t>
          </a:r>
          <a:endParaRPr lang="en-US" sz="13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US" sz="1300" b="1" dirty="0">
              <a:solidFill>
                <a:schemeClr val="bg1"/>
              </a:solidFill>
              <a:latin typeface="Calibri" panose="020F0502020204030204" pitchFamily="34" charset="0"/>
              <a:ea typeface="Calibri" panose="020F0502020204030204" pitchFamily="34" charset="0"/>
              <a:cs typeface="Calibri" panose="020F0502020204030204" pitchFamily="34" charset="0"/>
            </a:rPr>
            <a:t>total # suboxone inductions</a:t>
          </a:r>
          <a:endParaRPr lang="en-US" sz="1300" dirty="0">
            <a:latin typeface="Calibri" panose="020F0502020204030204" pitchFamily="34" charset="0"/>
            <a:ea typeface="Calibri" panose="020F0502020204030204" pitchFamily="34" charset="0"/>
            <a:cs typeface="Calibri" panose="020F0502020204030204" pitchFamily="34" charset="0"/>
          </a:endParaRPr>
        </a:p>
      </dgm:t>
    </dgm:pt>
    <dgm:pt modelId="{CD05A5D0-2CFE-4D21-8777-6AD3347DF57B}" type="parTrans" cxnId="{1AC0420C-13A7-445F-80A7-61058B886E28}">
      <dgm:prSet/>
      <dgm:spPr/>
      <dgm:t>
        <a:bodyPr/>
        <a:lstStyle/>
        <a:p>
          <a:endParaRPr lang="en-US"/>
        </a:p>
      </dgm:t>
    </dgm:pt>
    <dgm:pt modelId="{AAAC0C51-54E6-4F06-B401-A1B5C26E5F5F}" type="sibTrans" cxnId="{1AC0420C-13A7-445F-80A7-61058B886E28}">
      <dgm:prSet/>
      <dgm:spPr/>
      <dgm:t>
        <a:bodyPr/>
        <a:lstStyle/>
        <a:p>
          <a:endParaRPr lang="en-US"/>
        </a:p>
      </dgm:t>
    </dgm:pt>
    <dgm:pt modelId="{D796BCC6-C246-49BE-93E9-CFAE95543952}">
      <dgm:prSet phldrT="[Text]" custT="1"/>
      <dgm:spPr/>
      <dgm:t>
        <a:bodyPr/>
        <a:lstStyle/>
        <a:p>
          <a:r>
            <a:rPr lang="en-US" sz="1800" b="1" dirty="0">
              <a:solidFill>
                <a:schemeClr val="bg1"/>
              </a:solidFill>
              <a:latin typeface="Calibri" panose="020F0502020204030204" pitchFamily="34" charset="0"/>
              <a:ea typeface="Calibri" panose="020F0502020204030204" pitchFamily="34" charset="0"/>
              <a:cs typeface="Calibri" panose="020F0502020204030204" pitchFamily="34" charset="0"/>
            </a:rPr>
            <a:t>13</a:t>
          </a:r>
          <a:endParaRPr lang="en-US" sz="13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US" sz="1300" b="1" dirty="0">
              <a:solidFill>
                <a:schemeClr val="bg1"/>
              </a:solidFill>
              <a:latin typeface="Calibri" panose="020F0502020204030204" pitchFamily="34" charset="0"/>
              <a:ea typeface="Calibri" panose="020F0502020204030204" pitchFamily="34" charset="0"/>
              <a:cs typeface="Calibri" panose="020F0502020204030204" pitchFamily="34" charset="0"/>
            </a:rPr>
            <a:t>total # new Medical clinic patients</a:t>
          </a:r>
          <a:endParaRPr lang="en-US" sz="1300" dirty="0">
            <a:latin typeface="Calibri" panose="020F0502020204030204" pitchFamily="34" charset="0"/>
            <a:ea typeface="Calibri" panose="020F0502020204030204" pitchFamily="34" charset="0"/>
            <a:cs typeface="Calibri" panose="020F0502020204030204" pitchFamily="34" charset="0"/>
          </a:endParaRPr>
        </a:p>
      </dgm:t>
    </dgm:pt>
    <dgm:pt modelId="{DCE5E9AC-E544-4C9C-99B7-2D70CF47C4C9}" type="parTrans" cxnId="{6164077D-858B-4F4A-8DC6-351EB25F197A}">
      <dgm:prSet/>
      <dgm:spPr/>
      <dgm:t>
        <a:bodyPr/>
        <a:lstStyle/>
        <a:p>
          <a:endParaRPr lang="en-US"/>
        </a:p>
      </dgm:t>
    </dgm:pt>
    <dgm:pt modelId="{F47EE853-1F93-4048-9DEA-60FF792C519F}" type="sibTrans" cxnId="{6164077D-858B-4F4A-8DC6-351EB25F197A}">
      <dgm:prSet/>
      <dgm:spPr/>
      <dgm:t>
        <a:bodyPr/>
        <a:lstStyle/>
        <a:p>
          <a:endParaRPr lang="en-US"/>
        </a:p>
      </dgm:t>
    </dgm:pt>
    <dgm:pt modelId="{698CE1E5-3D3C-4F4F-98E2-98F9B275086F}">
      <dgm:prSet phldrT="[Text]" custT="1"/>
      <dgm:spPr/>
      <dgm:t>
        <a:bodyPr/>
        <a:lstStyle/>
        <a:p>
          <a:r>
            <a:rPr lang="en-US" sz="1800" b="1" dirty="0">
              <a:solidFill>
                <a:schemeClr val="bg1"/>
              </a:solidFill>
              <a:latin typeface="Calibri" panose="020F0502020204030204" pitchFamily="34" charset="0"/>
              <a:ea typeface="Calibri" panose="020F0502020204030204" pitchFamily="34" charset="0"/>
              <a:cs typeface="Calibri" panose="020F0502020204030204" pitchFamily="34" charset="0"/>
            </a:rPr>
            <a:t>14</a:t>
          </a:r>
          <a:endParaRPr lang="en-US" sz="12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US" sz="1200" b="1" dirty="0">
              <a:solidFill>
                <a:schemeClr val="bg1"/>
              </a:solidFill>
              <a:latin typeface="Calibri" panose="020F0502020204030204" pitchFamily="34" charset="0"/>
              <a:ea typeface="Calibri" panose="020F0502020204030204" pitchFamily="34" charset="0"/>
              <a:cs typeface="Calibri" panose="020F0502020204030204" pitchFamily="34" charset="0"/>
            </a:rPr>
            <a:t>total # of scabies treatment provided</a:t>
          </a:r>
          <a:endParaRPr lang="en-US" sz="1200" dirty="0">
            <a:latin typeface="Calibri" panose="020F0502020204030204" pitchFamily="34" charset="0"/>
            <a:ea typeface="Calibri" panose="020F0502020204030204" pitchFamily="34" charset="0"/>
            <a:cs typeface="Calibri" panose="020F0502020204030204" pitchFamily="34" charset="0"/>
          </a:endParaRPr>
        </a:p>
      </dgm:t>
    </dgm:pt>
    <dgm:pt modelId="{2B0D46C1-8A11-482F-945A-849DA7DFA532}" type="parTrans" cxnId="{90DBB22E-19CF-49D7-BAA6-D9EB22A063A0}">
      <dgm:prSet/>
      <dgm:spPr/>
      <dgm:t>
        <a:bodyPr/>
        <a:lstStyle/>
        <a:p>
          <a:endParaRPr lang="en-US"/>
        </a:p>
      </dgm:t>
    </dgm:pt>
    <dgm:pt modelId="{1ED92B2F-0E12-47E5-987E-F9EB455DFEEC}" type="sibTrans" cxnId="{90DBB22E-19CF-49D7-BAA6-D9EB22A063A0}">
      <dgm:prSet/>
      <dgm:spPr/>
      <dgm:t>
        <a:bodyPr/>
        <a:lstStyle/>
        <a:p>
          <a:endParaRPr lang="en-US"/>
        </a:p>
      </dgm:t>
    </dgm:pt>
    <dgm:pt modelId="{45DAA87B-AAAF-4062-8B61-5276D75B99FF}">
      <dgm:prSet phldrT="[Text]" custT="1"/>
      <dgm:spPr/>
      <dgm:t>
        <a:bodyPr/>
        <a:lstStyle/>
        <a:p>
          <a:r>
            <a:rPr lang="en-US" sz="1800" b="1" dirty="0">
              <a:solidFill>
                <a:schemeClr val="bg1"/>
              </a:solidFill>
              <a:latin typeface="Calibri" panose="020F0502020204030204" pitchFamily="34" charset="0"/>
              <a:ea typeface="Calibri" panose="020F0502020204030204" pitchFamily="34" charset="0"/>
              <a:cs typeface="Calibri" panose="020F0502020204030204" pitchFamily="34" charset="0"/>
            </a:rPr>
            <a:t>6</a:t>
          </a:r>
          <a:endParaRPr lang="en-US" sz="12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US" sz="1200" b="1" dirty="0">
              <a:solidFill>
                <a:schemeClr val="bg1"/>
              </a:solidFill>
              <a:latin typeface="Calibri" panose="020F0502020204030204" pitchFamily="34" charset="0"/>
              <a:ea typeface="Calibri" panose="020F0502020204030204" pitchFamily="34" charset="0"/>
              <a:cs typeface="Calibri" panose="020F0502020204030204" pitchFamily="34" charset="0"/>
            </a:rPr>
            <a:t>total # Narcan doses given</a:t>
          </a:r>
          <a:endParaRPr lang="en-US" sz="1200" dirty="0">
            <a:latin typeface="Calibri" panose="020F0502020204030204" pitchFamily="34" charset="0"/>
            <a:ea typeface="Calibri" panose="020F0502020204030204" pitchFamily="34" charset="0"/>
            <a:cs typeface="Calibri" panose="020F0502020204030204" pitchFamily="34" charset="0"/>
          </a:endParaRPr>
        </a:p>
      </dgm:t>
    </dgm:pt>
    <dgm:pt modelId="{0CE0410E-905B-4DEC-B58A-94FEB5ECA0A3}" type="parTrans" cxnId="{846E847B-DABB-4786-9BC3-0A57DAC6780B}">
      <dgm:prSet/>
      <dgm:spPr/>
      <dgm:t>
        <a:bodyPr/>
        <a:lstStyle/>
        <a:p>
          <a:endParaRPr lang="en-US"/>
        </a:p>
      </dgm:t>
    </dgm:pt>
    <dgm:pt modelId="{92833B3C-82E3-416C-B812-B93B055ECC61}" type="sibTrans" cxnId="{846E847B-DABB-4786-9BC3-0A57DAC6780B}">
      <dgm:prSet/>
      <dgm:spPr/>
      <dgm:t>
        <a:bodyPr/>
        <a:lstStyle/>
        <a:p>
          <a:endParaRPr lang="en-US"/>
        </a:p>
      </dgm:t>
    </dgm:pt>
    <dgm:pt modelId="{B97E1658-7D2E-4374-9589-AB7261E37C16}" type="pres">
      <dgm:prSet presAssocID="{1301378A-A374-408C-AF65-DE3542F4DCF1}" presName="diagram" presStyleCnt="0">
        <dgm:presLayoutVars>
          <dgm:dir/>
          <dgm:resizeHandles val="exact"/>
        </dgm:presLayoutVars>
      </dgm:prSet>
      <dgm:spPr/>
    </dgm:pt>
    <dgm:pt modelId="{C4BB1AD4-3CFE-4FBA-99DF-98D93A8050B2}" type="pres">
      <dgm:prSet presAssocID="{CA06C7E7-5D84-407E-AE07-D24B029A858B}" presName="node" presStyleLbl="node1" presStyleIdx="0" presStyleCnt="8">
        <dgm:presLayoutVars>
          <dgm:bulletEnabled val="1"/>
        </dgm:presLayoutVars>
      </dgm:prSet>
      <dgm:spPr/>
    </dgm:pt>
    <dgm:pt modelId="{A2BF84A3-E5A1-493E-B1E7-AF21B741F0C7}" type="pres">
      <dgm:prSet presAssocID="{C6702F4F-D60B-446E-B272-22819422DDDC}" presName="sibTrans" presStyleCnt="0"/>
      <dgm:spPr/>
    </dgm:pt>
    <dgm:pt modelId="{BF11976F-A631-4527-9CDF-833E9F54B794}" type="pres">
      <dgm:prSet presAssocID="{03B46F21-CC68-42B9-80CD-7573B076D3DC}" presName="node" presStyleLbl="node1" presStyleIdx="1" presStyleCnt="8">
        <dgm:presLayoutVars>
          <dgm:bulletEnabled val="1"/>
        </dgm:presLayoutVars>
      </dgm:prSet>
      <dgm:spPr/>
    </dgm:pt>
    <dgm:pt modelId="{C7D2EF1C-C23B-4F03-85FD-6C4C91CA2B57}" type="pres">
      <dgm:prSet presAssocID="{EE3F28CA-2C0F-4653-AC55-8E3028545E78}" presName="sibTrans" presStyleCnt="0"/>
      <dgm:spPr/>
    </dgm:pt>
    <dgm:pt modelId="{560893E5-19BD-4E20-AD84-980962F8D1EE}" type="pres">
      <dgm:prSet presAssocID="{46A5C516-1C0D-4516-BDA1-CF25C818CA46}" presName="node" presStyleLbl="node1" presStyleIdx="2" presStyleCnt="8">
        <dgm:presLayoutVars>
          <dgm:bulletEnabled val="1"/>
        </dgm:presLayoutVars>
      </dgm:prSet>
      <dgm:spPr/>
    </dgm:pt>
    <dgm:pt modelId="{30A2A4E1-CB3F-4FD4-99CC-E68F8BB5BA88}" type="pres">
      <dgm:prSet presAssocID="{97B5AA5D-6577-40CD-9FE1-1708B541A362}" presName="sibTrans" presStyleCnt="0"/>
      <dgm:spPr/>
    </dgm:pt>
    <dgm:pt modelId="{73BF839A-A672-495D-8265-9AFB47DD071C}" type="pres">
      <dgm:prSet presAssocID="{41F34F0C-CE2E-498D-AE62-605A2C2F8183}" presName="node" presStyleLbl="node1" presStyleIdx="3" presStyleCnt="8">
        <dgm:presLayoutVars>
          <dgm:bulletEnabled val="1"/>
        </dgm:presLayoutVars>
      </dgm:prSet>
      <dgm:spPr/>
    </dgm:pt>
    <dgm:pt modelId="{7A745BCF-03CC-4B7C-BD72-4678191BE4BC}" type="pres">
      <dgm:prSet presAssocID="{DEEDF203-260F-4AD9-A9C2-C3F0AADA1408}" presName="sibTrans" presStyleCnt="0"/>
      <dgm:spPr/>
    </dgm:pt>
    <dgm:pt modelId="{3D935E57-67CF-4A3C-9215-A577D3C19A7E}" type="pres">
      <dgm:prSet presAssocID="{45DAA87B-AAAF-4062-8B61-5276D75B99FF}" presName="node" presStyleLbl="node1" presStyleIdx="4" presStyleCnt="8">
        <dgm:presLayoutVars>
          <dgm:bulletEnabled val="1"/>
        </dgm:presLayoutVars>
      </dgm:prSet>
      <dgm:spPr/>
    </dgm:pt>
    <dgm:pt modelId="{63C16FDF-B59B-49EE-ABB0-49E6E142D8EE}" type="pres">
      <dgm:prSet presAssocID="{92833B3C-82E3-416C-B812-B93B055ECC61}" presName="sibTrans" presStyleCnt="0"/>
      <dgm:spPr/>
    </dgm:pt>
    <dgm:pt modelId="{099B53D1-B1C4-42E0-A4C8-A8F06957BD7D}" type="pres">
      <dgm:prSet presAssocID="{698CE1E5-3D3C-4F4F-98E2-98F9B275086F}" presName="node" presStyleLbl="node1" presStyleIdx="5" presStyleCnt="8">
        <dgm:presLayoutVars>
          <dgm:bulletEnabled val="1"/>
        </dgm:presLayoutVars>
      </dgm:prSet>
      <dgm:spPr/>
    </dgm:pt>
    <dgm:pt modelId="{5AB3B6F8-C04D-4683-9FEE-F509C30E38FE}" type="pres">
      <dgm:prSet presAssocID="{1ED92B2F-0E12-47E5-987E-F9EB455DFEEC}" presName="sibTrans" presStyleCnt="0"/>
      <dgm:spPr/>
    </dgm:pt>
    <dgm:pt modelId="{F1AE8625-1B48-44D8-B6EA-FA974A9EDE50}" type="pres">
      <dgm:prSet presAssocID="{D796BCC6-C246-49BE-93E9-CFAE95543952}" presName="node" presStyleLbl="node1" presStyleIdx="6" presStyleCnt="8">
        <dgm:presLayoutVars>
          <dgm:bulletEnabled val="1"/>
        </dgm:presLayoutVars>
      </dgm:prSet>
      <dgm:spPr/>
    </dgm:pt>
    <dgm:pt modelId="{A348702B-7D3E-42C3-8FD1-44607D02B0AF}" type="pres">
      <dgm:prSet presAssocID="{F47EE853-1F93-4048-9DEA-60FF792C519F}" presName="sibTrans" presStyleCnt="0"/>
      <dgm:spPr/>
    </dgm:pt>
    <dgm:pt modelId="{A678AF73-199F-4D39-BC36-DD3D98800EBC}" type="pres">
      <dgm:prSet presAssocID="{D35E383D-5FA8-46CB-BF38-43C71D11B6B4}" presName="node" presStyleLbl="node1" presStyleIdx="7" presStyleCnt="8">
        <dgm:presLayoutVars>
          <dgm:bulletEnabled val="1"/>
        </dgm:presLayoutVars>
      </dgm:prSet>
      <dgm:spPr/>
    </dgm:pt>
  </dgm:ptLst>
  <dgm:cxnLst>
    <dgm:cxn modelId="{1AC0420C-13A7-445F-80A7-61058B886E28}" srcId="{1301378A-A374-408C-AF65-DE3542F4DCF1}" destId="{D35E383D-5FA8-46CB-BF38-43C71D11B6B4}" srcOrd="7" destOrd="0" parTransId="{CD05A5D0-2CFE-4D21-8777-6AD3347DF57B}" sibTransId="{AAAC0C51-54E6-4F06-B401-A1B5C26E5F5F}"/>
    <dgm:cxn modelId="{90DBB22E-19CF-49D7-BAA6-D9EB22A063A0}" srcId="{1301378A-A374-408C-AF65-DE3542F4DCF1}" destId="{698CE1E5-3D3C-4F4F-98E2-98F9B275086F}" srcOrd="5" destOrd="0" parTransId="{2B0D46C1-8A11-482F-945A-849DA7DFA532}" sibTransId="{1ED92B2F-0E12-47E5-987E-F9EB455DFEEC}"/>
    <dgm:cxn modelId="{FAC42331-E4AF-47A4-8DB2-B279D3F53A26}" type="presOf" srcId="{46A5C516-1C0D-4516-BDA1-CF25C818CA46}" destId="{560893E5-19BD-4E20-AD84-980962F8D1EE}" srcOrd="0" destOrd="0" presId="urn:microsoft.com/office/officeart/2005/8/layout/default"/>
    <dgm:cxn modelId="{F0D65633-2592-4401-9D80-A3041FBEAC23}" type="presOf" srcId="{1301378A-A374-408C-AF65-DE3542F4DCF1}" destId="{B97E1658-7D2E-4374-9589-AB7261E37C16}" srcOrd="0" destOrd="0" presId="urn:microsoft.com/office/officeart/2005/8/layout/default"/>
    <dgm:cxn modelId="{35BE6834-974F-44F5-ACDA-247B85B5B655}" type="presOf" srcId="{41F34F0C-CE2E-498D-AE62-605A2C2F8183}" destId="{73BF839A-A672-495D-8265-9AFB47DD071C}" srcOrd="0" destOrd="0" presId="urn:microsoft.com/office/officeart/2005/8/layout/default"/>
    <dgm:cxn modelId="{84564743-46FC-42BE-B60B-D73A2CD05BE9}" type="presOf" srcId="{D796BCC6-C246-49BE-93E9-CFAE95543952}" destId="{F1AE8625-1B48-44D8-B6EA-FA974A9EDE50}" srcOrd="0" destOrd="0" presId="urn:microsoft.com/office/officeart/2005/8/layout/default"/>
    <dgm:cxn modelId="{E6879168-E77E-4486-AEFE-8D652E89D7F9}" type="presOf" srcId="{D35E383D-5FA8-46CB-BF38-43C71D11B6B4}" destId="{A678AF73-199F-4D39-BC36-DD3D98800EBC}" srcOrd="0" destOrd="0" presId="urn:microsoft.com/office/officeart/2005/8/layout/default"/>
    <dgm:cxn modelId="{69123B54-C81F-4931-8E25-F38D9ED5838D}" srcId="{1301378A-A374-408C-AF65-DE3542F4DCF1}" destId="{46A5C516-1C0D-4516-BDA1-CF25C818CA46}" srcOrd="2" destOrd="0" parTransId="{B8F1375B-28EE-4E07-A96C-770111CF8A87}" sibTransId="{97B5AA5D-6577-40CD-9FE1-1708B541A362}"/>
    <dgm:cxn modelId="{FB77417A-E614-446D-A2DD-53EF628AE24D}" srcId="{1301378A-A374-408C-AF65-DE3542F4DCF1}" destId="{41F34F0C-CE2E-498D-AE62-605A2C2F8183}" srcOrd="3" destOrd="0" parTransId="{06E300FD-51EA-434C-857D-C38DDCBE4232}" sibTransId="{DEEDF203-260F-4AD9-A9C2-C3F0AADA1408}"/>
    <dgm:cxn modelId="{846E847B-DABB-4786-9BC3-0A57DAC6780B}" srcId="{1301378A-A374-408C-AF65-DE3542F4DCF1}" destId="{45DAA87B-AAAF-4062-8B61-5276D75B99FF}" srcOrd="4" destOrd="0" parTransId="{0CE0410E-905B-4DEC-B58A-94FEB5ECA0A3}" sibTransId="{92833B3C-82E3-416C-B812-B93B055ECC61}"/>
    <dgm:cxn modelId="{6164077D-858B-4F4A-8DC6-351EB25F197A}" srcId="{1301378A-A374-408C-AF65-DE3542F4DCF1}" destId="{D796BCC6-C246-49BE-93E9-CFAE95543952}" srcOrd="6" destOrd="0" parTransId="{DCE5E9AC-E544-4C9C-99B7-2D70CF47C4C9}" sibTransId="{F47EE853-1F93-4048-9DEA-60FF792C519F}"/>
    <dgm:cxn modelId="{18865880-9991-4F32-9338-41316F5B730F}" type="presOf" srcId="{03B46F21-CC68-42B9-80CD-7573B076D3DC}" destId="{BF11976F-A631-4527-9CDF-833E9F54B794}" srcOrd="0" destOrd="0" presId="urn:microsoft.com/office/officeart/2005/8/layout/default"/>
    <dgm:cxn modelId="{32113C81-36CB-423B-A58C-DBA487010F03}" type="presOf" srcId="{CA06C7E7-5D84-407E-AE07-D24B029A858B}" destId="{C4BB1AD4-3CFE-4FBA-99DF-98D93A8050B2}" srcOrd="0" destOrd="0" presId="urn:microsoft.com/office/officeart/2005/8/layout/default"/>
    <dgm:cxn modelId="{15F1078A-A9EA-4583-912A-9E1FDA22CE93}" type="presOf" srcId="{45DAA87B-AAAF-4062-8B61-5276D75B99FF}" destId="{3D935E57-67CF-4A3C-9215-A577D3C19A7E}" srcOrd="0" destOrd="0" presId="urn:microsoft.com/office/officeart/2005/8/layout/default"/>
    <dgm:cxn modelId="{EEA200CD-C137-4367-BF4E-1B28FF53008D}" type="presOf" srcId="{698CE1E5-3D3C-4F4F-98E2-98F9B275086F}" destId="{099B53D1-B1C4-42E0-A4C8-A8F06957BD7D}" srcOrd="0" destOrd="0" presId="urn:microsoft.com/office/officeart/2005/8/layout/default"/>
    <dgm:cxn modelId="{D59192E4-D3A6-457F-B5CB-8D9AE71C69C3}" srcId="{1301378A-A374-408C-AF65-DE3542F4DCF1}" destId="{03B46F21-CC68-42B9-80CD-7573B076D3DC}" srcOrd="1" destOrd="0" parTransId="{548CEA8D-0E17-4C6D-8AA0-0C67035335A5}" sibTransId="{EE3F28CA-2C0F-4653-AC55-8E3028545E78}"/>
    <dgm:cxn modelId="{3E6DF9E7-A2AA-411F-BFC5-A0A13EAA796A}" srcId="{1301378A-A374-408C-AF65-DE3542F4DCF1}" destId="{CA06C7E7-5D84-407E-AE07-D24B029A858B}" srcOrd="0" destOrd="0" parTransId="{F5F6E3FA-E567-4049-85C4-D31BBCBBA153}" sibTransId="{C6702F4F-D60B-446E-B272-22819422DDDC}"/>
    <dgm:cxn modelId="{C8D2E40C-2B86-4B07-AC19-0991B9665FCA}" type="presParOf" srcId="{B97E1658-7D2E-4374-9589-AB7261E37C16}" destId="{C4BB1AD4-3CFE-4FBA-99DF-98D93A8050B2}" srcOrd="0" destOrd="0" presId="urn:microsoft.com/office/officeart/2005/8/layout/default"/>
    <dgm:cxn modelId="{8FC17C8D-D03F-458E-AA93-B0833FCE1D1B}" type="presParOf" srcId="{B97E1658-7D2E-4374-9589-AB7261E37C16}" destId="{A2BF84A3-E5A1-493E-B1E7-AF21B741F0C7}" srcOrd="1" destOrd="0" presId="urn:microsoft.com/office/officeart/2005/8/layout/default"/>
    <dgm:cxn modelId="{82020833-5A55-4FFA-82DD-2EB812BE42AC}" type="presParOf" srcId="{B97E1658-7D2E-4374-9589-AB7261E37C16}" destId="{BF11976F-A631-4527-9CDF-833E9F54B794}" srcOrd="2" destOrd="0" presId="urn:microsoft.com/office/officeart/2005/8/layout/default"/>
    <dgm:cxn modelId="{5A5768B2-C426-429E-9F0E-40B57EE5216A}" type="presParOf" srcId="{B97E1658-7D2E-4374-9589-AB7261E37C16}" destId="{C7D2EF1C-C23B-4F03-85FD-6C4C91CA2B57}" srcOrd="3" destOrd="0" presId="urn:microsoft.com/office/officeart/2005/8/layout/default"/>
    <dgm:cxn modelId="{3FF4BB68-0A63-4361-AB27-F3EF399E7514}" type="presParOf" srcId="{B97E1658-7D2E-4374-9589-AB7261E37C16}" destId="{560893E5-19BD-4E20-AD84-980962F8D1EE}" srcOrd="4" destOrd="0" presId="urn:microsoft.com/office/officeart/2005/8/layout/default"/>
    <dgm:cxn modelId="{03004CBC-1070-41DB-BED7-F7BE8C9A7AAD}" type="presParOf" srcId="{B97E1658-7D2E-4374-9589-AB7261E37C16}" destId="{30A2A4E1-CB3F-4FD4-99CC-E68F8BB5BA88}" srcOrd="5" destOrd="0" presId="urn:microsoft.com/office/officeart/2005/8/layout/default"/>
    <dgm:cxn modelId="{6D8524D4-DBA5-4E16-8893-52BEB73AB512}" type="presParOf" srcId="{B97E1658-7D2E-4374-9589-AB7261E37C16}" destId="{73BF839A-A672-495D-8265-9AFB47DD071C}" srcOrd="6" destOrd="0" presId="urn:microsoft.com/office/officeart/2005/8/layout/default"/>
    <dgm:cxn modelId="{966E119C-9475-4507-AC4B-5F847D5E5F9B}" type="presParOf" srcId="{B97E1658-7D2E-4374-9589-AB7261E37C16}" destId="{7A745BCF-03CC-4B7C-BD72-4678191BE4BC}" srcOrd="7" destOrd="0" presId="urn:microsoft.com/office/officeart/2005/8/layout/default"/>
    <dgm:cxn modelId="{299C6BC8-D966-4597-8A57-A4527C58231F}" type="presParOf" srcId="{B97E1658-7D2E-4374-9589-AB7261E37C16}" destId="{3D935E57-67CF-4A3C-9215-A577D3C19A7E}" srcOrd="8" destOrd="0" presId="urn:microsoft.com/office/officeart/2005/8/layout/default"/>
    <dgm:cxn modelId="{1FD0F3D6-1141-4603-AF36-074DC6152466}" type="presParOf" srcId="{B97E1658-7D2E-4374-9589-AB7261E37C16}" destId="{63C16FDF-B59B-49EE-ABB0-49E6E142D8EE}" srcOrd="9" destOrd="0" presId="urn:microsoft.com/office/officeart/2005/8/layout/default"/>
    <dgm:cxn modelId="{C050F556-D4A9-4C66-89C8-1C4C7646B3CB}" type="presParOf" srcId="{B97E1658-7D2E-4374-9589-AB7261E37C16}" destId="{099B53D1-B1C4-42E0-A4C8-A8F06957BD7D}" srcOrd="10" destOrd="0" presId="urn:microsoft.com/office/officeart/2005/8/layout/default"/>
    <dgm:cxn modelId="{647E2182-F8CC-4634-90C7-3A783654D75C}" type="presParOf" srcId="{B97E1658-7D2E-4374-9589-AB7261E37C16}" destId="{5AB3B6F8-C04D-4683-9FEE-F509C30E38FE}" srcOrd="11" destOrd="0" presId="urn:microsoft.com/office/officeart/2005/8/layout/default"/>
    <dgm:cxn modelId="{0E668798-8210-453B-8A85-7AE04954B2CB}" type="presParOf" srcId="{B97E1658-7D2E-4374-9589-AB7261E37C16}" destId="{F1AE8625-1B48-44D8-B6EA-FA974A9EDE50}" srcOrd="12" destOrd="0" presId="urn:microsoft.com/office/officeart/2005/8/layout/default"/>
    <dgm:cxn modelId="{498BF1FE-62B0-437E-BB2F-EAD0F0A8C73B}" type="presParOf" srcId="{B97E1658-7D2E-4374-9589-AB7261E37C16}" destId="{A348702B-7D3E-42C3-8FD1-44607D02B0AF}" srcOrd="13" destOrd="0" presId="urn:microsoft.com/office/officeart/2005/8/layout/default"/>
    <dgm:cxn modelId="{778FBFF3-8BE2-4ED6-87E3-0579AD82AFCB}" type="presParOf" srcId="{B97E1658-7D2E-4374-9589-AB7261E37C16}" destId="{A678AF73-199F-4D39-BC36-DD3D98800EBC}"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19F0FC-5774-47DF-8498-3C91D84D07D7}"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E8DEA326-57A9-4E2D-AE60-C806621CB2FD}">
      <dgm:prSet phldrT="[Text]" phldr="0"/>
      <dgm:spPr/>
      <dgm:t>
        <a:bodyPr/>
        <a:lstStyle/>
        <a:p>
          <a:pPr rtl="0"/>
          <a:r>
            <a:rPr lang="en-US" dirty="0">
              <a:latin typeface="Calibri" panose="020F0502020204030204" pitchFamily="34" charset="0"/>
              <a:ea typeface="Calibri" panose="020F0502020204030204" pitchFamily="34" charset="0"/>
              <a:cs typeface="Calibri" panose="020F0502020204030204" pitchFamily="34" charset="0"/>
            </a:rPr>
            <a:t>Wound Care Van</a:t>
          </a:r>
          <a:r>
            <a:rPr lang="en-US" dirty="0">
              <a:latin typeface="Montserrat"/>
            </a:rPr>
            <a:t> </a:t>
          </a:r>
        </a:p>
      </dgm:t>
    </dgm:pt>
    <dgm:pt modelId="{79C1D765-46CB-4D3F-AFF5-50F88A384F94}" type="parTrans" cxnId="{6D8E5641-0413-4573-95AC-E8A25099720F}">
      <dgm:prSet/>
      <dgm:spPr/>
      <dgm:t>
        <a:bodyPr/>
        <a:lstStyle/>
        <a:p>
          <a:endParaRPr lang="en-US"/>
        </a:p>
      </dgm:t>
    </dgm:pt>
    <dgm:pt modelId="{C421C56B-0967-46F5-81A0-9CDEBFCA546B}" type="sibTrans" cxnId="{6D8E5641-0413-4573-95AC-E8A25099720F}">
      <dgm:prSet/>
      <dgm:spPr/>
      <dgm:t>
        <a:bodyPr/>
        <a:lstStyle/>
        <a:p>
          <a:endParaRPr lang="en-US"/>
        </a:p>
      </dgm:t>
    </dgm:pt>
    <dgm:pt modelId="{9E15D171-D5BE-43CF-A5D9-C030A53CF3B3}">
      <dgm:prSet phldrT="[Text]" phldr="0"/>
      <dgm:spPr/>
      <dgm:t>
        <a:bodyPr/>
        <a:lstStyle/>
        <a:p>
          <a:pPr rtl="0">
            <a:buFontTx/>
            <a:buNone/>
          </a:pPr>
          <a:r>
            <a:rPr lang="en-US" dirty="0">
              <a:latin typeface="Calibri" panose="020F0502020204030204" pitchFamily="34" charset="0"/>
              <a:ea typeface="Calibri" panose="020F0502020204030204" pitchFamily="34" charset="0"/>
              <a:cs typeface="Calibri" panose="020F0502020204030204" pitchFamily="34" charset="0"/>
            </a:rPr>
            <a:t>$173 per visit</a:t>
          </a:r>
        </a:p>
      </dgm:t>
    </dgm:pt>
    <dgm:pt modelId="{C7DBC45A-6C9E-450B-8F8E-663F6CA11B82}" type="parTrans" cxnId="{BA39F8DA-166E-4F7C-9226-CA0034A66196}">
      <dgm:prSet/>
      <dgm:spPr/>
      <dgm:t>
        <a:bodyPr/>
        <a:lstStyle/>
        <a:p>
          <a:endParaRPr lang="en-US"/>
        </a:p>
      </dgm:t>
    </dgm:pt>
    <dgm:pt modelId="{91988562-B220-4A07-9515-5F85F196F861}" type="sibTrans" cxnId="{BA39F8DA-166E-4F7C-9226-CA0034A66196}">
      <dgm:prSet/>
      <dgm:spPr/>
      <dgm:t>
        <a:bodyPr/>
        <a:lstStyle/>
        <a:p>
          <a:endParaRPr lang="en-US"/>
        </a:p>
      </dgm:t>
    </dgm:pt>
    <dgm:pt modelId="{D43B73CD-4725-4D1F-AE87-39B2B888E027}">
      <dgm:prSet phldrT="[Text]" phldr="0"/>
      <dgm:spPr/>
      <dgm:t>
        <a:bodyPr/>
        <a:lstStyle/>
        <a:p>
          <a:pPr rtl="0"/>
          <a:r>
            <a:rPr lang="en-US" dirty="0">
              <a:latin typeface="Calibri" panose="020F0502020204030204" pitchFamily="34" charset="0"/>
              <a:ea typeface="Calibri" panose="020F0502020204030204" pitchFamily="34" charset="0"/>
              <a:cs typeface="Calibri" panose="020F0502020204030204" pitchFamily="34" charset="0"/>
            </a:rPr>
            <a:t>Emergency Department</a:t>
          </a:r>
        </a:p>
      </dgm:t>
    </dgm:pt>
    <dgm:pt modelId="{B15FEFED-7404-47BA-9427-52DC3BF02B1A}" type="parTrans" cxnId="{75A7EBC5-3368-4287-A601-F8F0A81C2DA7}">
      <dgm:prSet/>
      <dgm:spPr/>
      <dgm:t>
        <a:bodyPr/>
        <a:lstStyle/>
        <a:p>
          <a:endParaRPr lang="en-US"/>
        </a:p>
      </dgm:t>
    </dgm:pt>
    <dgm:pt modelId="{93C5D231-B7E4-4E19-914A-74F471614236}" type="sibTrans" cxnId="{75A7EBC5-3368-4287-A601-F8F0A81C2DA7}">
      <dgm:prSet/>
      <dgm:spPr/>
      <dgm:t>
        <a:bodyPr/>
        <a:lstStyle/>
        <a:p>
          <a:endParaRPr lang="en-US"/>
        </a:p>
      </dgm:t>
    </dgm:pt>
    <dgm:pt modelId="{32C8D0B4-38B0-4C6F-A4A2-8421FF3BE21D}">
      <dgm:prSet phldrT="[Text]" phldr="0"/>
      <dgm:spPr/>
      <dgm:t>
        <a:bodyPr/>
        <a:lstStyle/>
        <a:p>
          <a:pPr rtl="0">
            <a:buFontTx/>
            <a:buNone/>
          </a:pPr>
          <a:r>
            <a:rPr lang="en-US" dirty="0">
              <a:latin typeface="Calibri" panose="020F0502020204030204" pitchFamily="34" charset="0"/>
              <a:ea typeface="Calibri" panose="020F0502020204030204" pitchFamily="34" charset="0"/>
              <a:cs typeface="Calibri" panose="020F0502020204030204" pitchFamily="34" charset="0"/>
            </a:rPr>
            <a:t>$513 per visit</a:t>
          </a:r>
        </a:p>
      </dgm:t>
    </dgm:pt>
    <dgm:pt modelId="{0D4C27C2-231F-42E2-B0A0-5D8C741A6665}" type="parTrans" cxnId="{42A80A93-67FF-4C31-86B4-6121DBD0525A}">
      <dgm:prSet/>
      <dgm:spPr/>
      <dgm:t>
        <a:bodyPr/>
        <a:lstStyle/>
        <a:p>
          <a:endParaRPr lang="en-US"/>
        </a:p>
      </dgm:t>
    </dgm:pt>
    <dgm:pt modelId="{915AEC34-A750-4CA6-9DBF-AB49604F8470}" type="sibTrans" cxnId="{42A80A93-67FF-4C31-86B4-6121DBD0525A}">
      <dgm:prSet/>
      <dgm:spPr/>
      <dgm:t>
        <a:bodyPr/>
        <a:lstStyle/>
        <a:p>
          <a:endParaRPr lang="en-US"/>
        </a:p>
      </dgm:t>
    </dgm:pt>
    <dgm:pt modelId="{7FD9F0CC-E0AC-4C1B-986A-7572818EDD46}" type="pres">
      <dgm:prSet presAssocID="{FF19F0FC-5774-47DF-8498-3C91D84D07D7}" presName="Name0" presStyleCnt="0">
        <dgm:presLayoutVars>
          <dgm:dir/>
          <dgm:animLvl val="lvl"/>
          <dgm:resizeHandles val="exact"/>
        </dgm:presLayoutVars>
      </dgm:prSet>
      <dgm:spPr/>
    </dgm:pt>
    <dgm:pt modelId="{B9F6FEB6-7FD9-4099-B479-2145DFB92D75}" type="pres">
      <dgm:prSet presAssocID="{E8DEA326-57A9-4E2D-AE60-C806621CB2FD}" presName="composite" presStyleCnt="0"/>
      <dgm:spPr/>
    </dgm:pt>
    <dgm:pt modelId="{798443D0-156F-4530-8184-35F60A8FE215}" type="pres">
      <dgm:prSet presAssocID="{E8DEA326-57A9-4E2D-AE60-C806621CB2FD}" presName="parTx" presStyleLbl="alignNode1" presStyleIdx="0" presStyleCnt="2">
        <dgm:presLayoutVars>
          <dgm:chMax val="0"/>
          <dgm:chPref val="0"/>
          <dgm:bulletEnabled val="1"/>
        </dgm:presLayoutVars>
      </dgm:prSet>
      <dgm:spPr/>
    </dgm:pt>
    <dgm:pt modelId="{3850837D-69D2-4B6C-85CA-BA8511BCF3A0}" type="pres">
      <dgm:prSet presAssocID="{E8DEA326-57A9-4E2D-AE60-C806621CB2FD}" presName="desTx" presStyleLbl="alignAccFollowNode1" presStyleIdx="0" presStyleCnt="2">
        <dgm:presLayoutVars>
          <dgm:bulletEnabled val="1"/>
        </dgm:presLayoutVars>
      </dgm:prSet>
      <dgm:spPr/>
    </dgm:pt>
    <dgm:pt modelId="{E795D7DD-FADB-4556-94F3-6AFBE2F1A9B2}" type="pres">
      <dgm:prSet presAssocID="{C421C56B-0967-46F5-81A0-9CDEBFCA546B}" presName="space" presStyleCnt="0"/>
      <dgm:spPr/>
    </dgm:pt>
    <dgm:pt modelId="{4E87DBB3-89C3-4363-8441-BCB01E2B55F6}" type="pres">
      <dgm:prSet presAssocID="{D43B73CD-4725-4D1F-AE87-39B2B888E027}" presName="composite" presStyleCnt="0"/>
      <dgm:spPr/>
    </dgm:pt>
    <dgm:pt modelId="{08E0D689-3E4F-4327-91AA-F710A60C9948}" type="pres">
      <dgm:prSet presAssocID="{D43B73CD-4725-4D1F-AE87-39B2B888E027}" presName="parTx" presStyleLbl="alignNode1" presStyleIdx="1" presStyleCnt="2">
        <dgm:presLayoutVars>
          <dgm:chMax val="0"/>
          <dgm:chPref val="0"/>
          <dgm:bulletEnabled val="1"/>
        </dgm:presLayoutVars>
      </dgm:prSet>
      <dgm:spPr/>
    </dgm:pt>
    <dgm:pt modelId="{7EE8B360-28DA-4D6F-982A-800D03DC324E}" type="pres">
      <dgm:prSet presAssocID="{D43B73CD-4725-4D1F-AE87-39B2B888E027}" presName="desTx" presStyleLbl="alignAccFollowNode1" presStyleIdx="1" presStyleCnt="2">
        <dgm:presLayoutVars>
          <dgm:bulletEnabled val="1"/>
        </dgm:presLayoutVars>
      </dgm:prSet>
      <dgm:spPr/>
    </dgm:pt>
  </dgm:ptLst>
  <dgm:cxnLst>
    <dgm:cxn modelId="{C88DA11B-85A1-4227-B837-9C64C052B9B3}" type="presOf" srcId="{32C8D0B4-38B0-4C6F-A4A2-8421FF3BE21D}" destId="{7EE8B360-28DA-4D6F-982A-800D03DC324E}" srcOrd="0" destOrd="0" presId="urn:microsoft.com/office/officeart/2005/8/layout/hList1"/>
    <dgm:cxn modelId="{5F1DB728-1ABA-4A2E-9C1D-4DF5F240B43D}" type="presOf" srcId="{D43B73CD-4725-4D1F-AE87-39B2B888E027}" destId="{08E0D689-3E4F-4327-91AA-F710A60C9948}" srcOrd="0" destOrd="0" presId="urn:microsoft.com/office/officeart/2005/8/layout/hList1"/>
    <dgm:cxn modelId="{6D8E5641-0413-4573-95AC-E8A25099720F}" srcId="{FF19F0FC-5774-47DF-8498-3C91D84D07D7}" destId="{E8DEA326-57A9-4E2D-AE60-C806621CB2FD}" srcOrd="0" destOrd="0" parTransId="{79C1D765-46CB-4D3F-AFF5-50F88A384F94}" sibTransId="{C421C56B-0967-46F5-81A0-9CDEBFCA546B}"/>
    <dgm:cxn modelId="{42A80A93-67FF-4C31-86B4-6121DBD0525A}" srcId="{D43B73CD-4725-4D1F-AE87-39B2B888E027}" destId="{32C8D0B4-38B0-4C6F-A4A2-8421FF3BE21D}" srcOrd="0" destOrd="0" parTransId="{0D4C27C2-231F-42E2-B0A0-5D8C741A6665}" sibTransId="{915AEC34-A750-4CA6-9DBF-AB49604F8470}"/>
    <dgm:cxn modelId="{17988DAF-5BF7-4E4C-BDF7-401ECDFC228A}" type="presOf" srcId="{9E15D171-D5BE-43CF-A5D9-C030A53CF3B3}" destId="{3850837D-69D2-4B6C-85CA-BA8511BCF3A0}" srcOrd="0" destOrd="0" presId="urn:microsoft.com/office/officeart/2005/8/layout/hList1"/>
    <dgm:cxn modelId="{0EBB93B3-9901-4832-B4E7-8F3A455724BE}" type="presOf" srcId="{E8DEA326-57A9-4E2D-AE60-C806621CB2FD}" destId="{798443D0-156F-4530-8184-35F60A8FE215}" srcOrd="0" destOrd="0" presId="urn:microsoft.com/office/officeart/2005/8/layout/hList1"/>
    <dgm:cxn modelId="{03B0D1B8-272A-41A6-ADBF-44B0F7647F8C}" type="presOf" srcId="{FF19F0FC-5774-47DF-8498-3C91D84D07D7}" destId="{7FD9F0CC-E0AC-4C1B-986A-7572818EDD46}" srcOrd="0" destOrd="0" presId="urn:microsoft.com/office/officeart/2005/8/layout/hList1"/>
    <dgm:cxn modelId="{75A7EBC5-3368-4287-A601-F8F0A81C2DA7}" srcId="{FF19F0FC-5774-47DF-8498-3C91D84D07D7}" destId="{D43B73CD-4725-4D1F-AE87-39B2B888E027}" srcOrd="1" destOrd="0" parTransId="{B15FEFED-7404-47BA-9427-52DC3BF02B1A}" sibTransId="{93C5D231-B7E4-4E19-914A-74F471614236}"/>
    <dgm:cxn modelId="{BA39F8DA-166E-4F7C-9226-CA0034A66196}" srcId="{E8DEA326-57A9-4E2D-AE60-C806621CB2FD}" destId="{9E15D171-D5BE-43CF-A5D9-C030A53CF3B3}" srcOrd="0" destOrd="0" parTransId="{C7DBC45A-6C9E-450B-8F8E-663F6CA11B82}" sibTransId="{91988562-B220-4A07-9515-5F85F196F861}"/>
    <dgm:cxn modelId="{2A5491F0-B07C-4804-BC88-2D6D65C8D50D}" type="presParOf" srcId="{7FD9F0CC-E0AC-4C1B-986A-7572818EDD46}" destId="{B9F6FEB6-7FD9-4099-B479-2145DFB92D75}" srcOrd="0" destOrd="0" presId="urn:microsoft.com/office/officeart/2005/8/layout/hList1"/>
    <dgm:cxn modelId="{6D0CB1B6-9688-4281-BD9B-F75C5935A2A5}" type="presParOf" srcId="{B9F6FEB6-7FD9-4099-B479-2145DFB92D75}" destId="{798443D0-156F-4530-8184-35F60A8FE215}" srcOrd="0" destOrd="0" presId="urn:microsoft.com/office/officeart/2005/8/layout/hList1"/>
    <dgm:cxn modelId="{3096FADA-C279-4C76-9C86-79BBB00E8B24}" type="presParOf" srcId="{B9F6FEB6-7FD9-4099-B479-2145DFB92D75}" destId="{3850837D-69D2-4B6C-85CA-BA8511BCF3A0}" srcOrd="1" destOrd="0" presId="urn:microsoft.com/office/officeart/2005/8/layout/hList1"/>
    <dgm:cxn modelId="{40DDF2BC-DC89-4C69-9AD4-E85FF66EEC23}" type="presParOf" srcId="{7FD9F0CC-E0AC-4C1B-986A-7572818EDD46}" destId="{E795D7DD-FADB-4556-94F3-6AFBE2F1A9B2}" srcOrd="1" destOrd="0" presId="urn:microsoft.com/office/officeart/2005/8/layout/hList1"/>
    <dgm:cxn modelId="{0C930168-358A-491D-A3E0-A725CDA5E35A}" type="presParOf" srcId="{7FD9F0CC-E0AC-4C1B-986A-7572818EDD46}" destId="{4E87DBB3-89C3-4363-8441-BCB01E2B55F6}" srcOrd="2" destOrd="0" presId="urn:microsoft.com/office/officeart/2005/8/layout/hList1"/>
    <dgm:cxn modelId="{E93D151E-0C75-4A39-9276-828F18AA46C4}" type="presParOf" srcId="{4E87DBB3-89C3-4363-8441-BCB01E2B55F6}" destId="{08E0D689-3E4F-4327-91AA-F710A60C9948}" srcOrd="0" destOrd="0" presId="urn:microsoft.com/office/officeart/2005/8/layout/hList1"/>
    <dgm:cxn modelId="{CF6D2F0D-F92C-46E1-B6E6-3DB180772B82}" type="presParOf" srcId="{4E87DBB3-89C3-4363-8441-BCB01E2B55F6}" destId="{7EE8B360-28DA-4D6F-982A-800D03DC324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8BA1D6C8-DBDD-49B4-ACE8-1727CA02BD1E}"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74FEEE9-8321-424D-8EAA-20A0146B8B02}">
      <dgm:prSet custT="1"/>
      <dgm:spPr/>
      <dgm:t>
        <a:bodyPr/>
        <a:lstStyle/>
        <a:p>
          <a:pPr>
            <a:lnSpc>
              <a:spcPct val="100000"/>
            </a:lnSpc>
            <a:defRPr cap="all"/>
          </a:pPr>
          <a:r>
            <a:rPr lang="en-US" sz="1600" b="1" dirty="0">
              <a:latin typeface="Calibri" panose="020F0502020204030204" pitchFamily="34" charset="0"/>
              <a:ea typeface="Calibri" panose="020F0502020204030204" pitchFamily="34" charset="0"/>
              <a:cs typeface="Calibri" panose="020F0502020204030204" pitchFamily="34" charset="0"/>
            </a:rPr>
            <a:t>Medical Operations Coordination Cell – modified</a:t>
          </a:r>
        </a:p>
      </dgm:t>
    </dgm:pt>
    <dgm:pt modelId="{438A4264-86FB-40B7-8666-C821DFD7AA09}" type="parTrans" cxnId="{0ECA0787-2DE2-4BBB-8438-2A97AD3FC4E3}">
      <dgm:prSet/>
      <dgm:spPr/>
      <dgm:t>
        <a:bodyPr/>
        <a:lstStyle/>
        <a:p>
          <a:endParaRPr lang="en-US"/>
        </a:p>
      </dgm:t>
    </dgm:pt>
    <dgm:pt modelId="{CAC532CA-5544-481A-B788-205B19C6A719}" type="sibTrans" cxnId="{0ECA0787-2DE2-4BBB-8438-2A97AD3FC4E3}">
      <dgm:prSet/>
      <dgm:spPr/>
      <dgm:t>
        <a:bodyPr/>
        <a:lstStyle/>
        <a:p>
          <a:endParaRPr lang="en-US"/>
        </a:p>
      </dgm:t>
    </dgm:pt>
    <dgm:pt modelId="{EC59819A-223A-49F9-A74D-E05EA8AD0504}">
      <dgm:prSet custT="1"/>
      <dgm:spPr/>
      <dgm:t>
        <a:bodyPr/>
        <a:lstStyle/>
        <a:p>
          <a:pPr>
            <a:lnSpc>
              <a:spcPct val="100000"/>
            </a:lnSpc>
            <a:defRPr cap="all"/>
          </a:pPr>
          <a:r>
            <a:rPr lang="en-US" sz="1600" b="1" dirty="0">
              <a:latin typeface="Calibri" panose="020F0502020204030204" pitchFamily="34" charset="0"/>
              <a:ea typeface="Calibri" panose="020F0502020204030204" pitchFamily="34" charset="0"/>
              <a:cs typeface="Calibri" panose="020F0502020204030204" pitchFamily="34" charset="0"/>
            </a:rPr>
            <a:t>Learning Communities</a:t>
          </a:r>
        </a:p>
      </dgm:t>
    </dgm:pt>
    <dgm:pt modelId="{48BEAE3B-A570-4B6A-AD79-DB3FBC6DDB2E}" type="parTrans" cxnId="{4C3FF204-ACE6-4211-88E5-084DE3C02D5B}">
      <dgm:prSet/>
      <dgm:spPr/>
      <dgm:t>
        <a:bodyPr/>
        <a:lstStyle/>
        <a:p>
          <a:endParaRPr lang="en-US"/>
        </a:p>
      </dgm:t>
    </dgm:pt>
    <dgm:pt modelId="{F621A9A0-75C3-4515-9C49-A59F8B47D147}" type="sibTrans" cxnId="{4C3FF204-ACE6-4211-88E5-084DE3C02D5B}">
      <dgm:prSet/>
      <dgm:spPr/>
      <dgm:t>
        <a:bodyPr/>
        <a:lstStyle/>
        <a:p>
          <a:endParaRPr lang="en-US"/>
        </a:p>
      </dgm:t>
    </dgm:pt>
    <dgm:pt modelId="{2D450155-9057-472E-8496-2F8231243A97}">
      <dgm:prSet custT="1"/>
      <dgm:spPr/>
      <dgm:t>
        <a:bodyPr/>
        <a:lstStyle/>
        <a:p>
          <a:pPr>
            <a:lnSpc>
              <a:spcPct val="100000"/>
            </a:lnSpc>
            <a:defRPr cap="all"/>
          </a:pPr>
          <a:r>
            <a:rPr lang="en-US" sz="1600" b="1" dirty="0">
              <a:latin typeface="Calibri" panose="020F0502020204030204" pitchFamily="34" charset="0"/>
              <a:ea typeface="Calibri" panose="020F0502020204030204" pitchFamily="34" charset="0"/>
              <a:cs typeface="Calibri" panose="020F0502020204030204" pitchFamily="34" charset="0"/>
            </a:rPr>
            <a:t>Implementation Science EPIS Framework</a:t>
          </a:r>
        </a:p>
      </dgm:t>
    </dgm:pt>
    <dgm:pt modelId="{9D7A511B-3CAE-4D7E-9DE3-E9920A8ED17A}" type="parTrans" cxnId="{513DCA70-B4D6-43AB-9657-AA454FA834B3}">
      <dgm:prSet/>
      <dgm:spPr/>
      <dgm:t>
        <a:bodyPr/>
        <a:lstStyle/>
        <a:p>
          <a:endParaRPr lang="en-US"/>
        </a:p>
      </dgm:t>
    </dgm:pt>
    <dgm:pt modelId="{60A20161-36AE-4052-9592-BAEF51BF9512}" type="sibTrans" cxnId="{513DCA70-B4D6-43AB-9657-AA454FA834B3}">
      <dgm:prSet/>
      <dgm:spPr/>
      <dgm:t>
        <a:bodyPr/>
        <a:lstStyle/>
        <a:p>
          <a:endParaRPr lang="en-US"/>
        </a:p>
      </dgm:t>
    </dgm:pt>
    <dgm:pt modelId="{72F5CCDD-DA6D-4E95-BFC1-C88A1ADFB35B}" type="pres">
      <dgm:prSet presAssocID="{8BA1D6C8-DBDD-49B4-ACE8-1727CA02BD1E}" presName="root" presStyleCnt="0">
        <dgm:presLayoutVars>
          <dgm:dir/>
          <dgm:resizeHandles val="exact"/>
        </dgm:presLayoutVars>
      </dgm:prSet>
      <dgm:spPr/>
    </dgm:pt>
    <dgm:pt modelId="{67A05F58-65FC-4AFC-A744-80AE105EAD72}" type="pres">
      <dgm:prSet presAssocID="{274FEEE9-8321-424D-8EAA-20A0146B8B02}" presName="compNode" presStyleCnt="0"/>
      <dgm:spPr/>
    </dgm:pt>
    <dgm:pt modelId="{B51071D7-9512-4555-8762-BC9AB99AB7E8}" type="pres">
      <dgm:prSet presAssocID="{274FEEE9-8321-424D-8EAA-20A0146B8B02}" presName="iconBgRect" presStyleLbl="bgShp" presStyleIdx="0" presStyleCnt="3"/>
      <dgm:spPr/>
    </dgm:pt>
    <dgm:pt modelId="{4B92331E-69D2-4BBB-A33D-B0702E78B567}" type="pres">
      <dgm:prSet presAssocID="{274FEEE9-8321-424D-8EAA-20A0146B8B02}"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User network with solid fill"/>
        </a:ext>
      </dgm:extLst>
    </dgm:pt>
    <dgm:pt modelId="{1218F010-9CBF-4C03-A1A5-4E4128EB5E1E}" type="pres">
      <dgm:prSet presAssocID="{274FEEE9-8321-424D-8EAA-20A0146B8B02}" presName="spaceRect" presStyleCnt="0"/>
      <dgm:spPr/>
    </dgm:pt>
    <dgm:pt modelId="{2BE3CE09-0BE3-44C3-82AE-FAFD41D18E76}" type="pres">
      <dgm:prSet presAssocID="{274FEEE9-8321-424D-8EAA-20A0146B8B02}" presName="textRect" presStyleLbl="revTx" presStyleIdx="0" presStyleCnt="3" custScaleX="124468" custLinFactNeighborX="-968" custLinFactNeighborY="-31920">
        <dgm:presLayoutVars>
          <dgm:chMax val="1"/>
          <dgm:chPref val="1"/>
        </dgm:presLayoutVars>
      </dgm:prSet>
      <dgm:spPr/>
    </dgm:pt>
    <dgm:pt modelId="{8E72E8FD-06A3-4C5B-80A1-7091755D92E2}" type="pres">
      <dgm:prSet presAssocID="{CAC532CA-5544-481A-B788-205B19C6A719}" presName="sibTrans" presStyleCnt="0"/>
      <dgm:spPr/>
    </dgm:pt>
    <dgm:pt modelId="{0A1FA92F-5CD3-46E5-A2DC-B52C64ECA04A}" type="pres">
      <dgm:prSet presAssocID="{EC59819A-223A-49F9-A74D-E05EA8AD0504}" presName="compNode" presStyleCnt="0"/>
      <dgm:spPr/>
    </dgm:pt>
    <dgm:pt modelId="{600AE325-8A57-40DF-B914-69F2035042CE}" type="pres">
      <dgm:prSet presAssocID="{EC59819A-223A-49F9-A74D-E05EA8AD0504}" presName="iconBgRect" presStyleLbl="bgShp" presStyleIdx="1" presStyleCnt="3"/>
      <dgm:spPr/>
    </dgm:pt>
    <dgm:pt modelId="{03888C57-2DDC-4838-9A5E-A3A6FAB6F7D5}" type="pres">
      <dgm:prSet presAssocID="{EC59819A-223A-49F9-A74D-E05EA8AD0504}"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9E18996D-D12A-4DC7-B3A6-DD341DA22B83}" type="pres">
      <dgm:prSet presAssocID="{EC59819A-223A-49F9-A74D-E05EA8AD0504}" presName="spaceRect" presStyleCnt="0"/>
      <dgm:spPr/>
    </dgm:pt>
    <dgm:pt modelId="{7161466D-F675-41A9-A0C0-3E5A8FB05E4A}" type="pres">
      <dgm:prSet presAssocID="{EC59819A-223A-49F9-A74D-E05EA8AD0504}" presName="textRect" presStyleLbl="revTx" presStyleIdx="1" presStyleCnt="3">
        <dgm:presLayoutVars>
          <dgm:chMax val="1"/>
          <dgm:chPref val="1"/>
        </dgm:presLayoutVars>
      </dgm:prSet>
      <dgm:spPr/>
    </dgm:pt>
    <dgm:pt modelId="{AB1B8AC1-B076-48BE-A1A2-C8176C5D7039}" type="pres">
      <dgm:prSet presAssocID="{F621A9A0-75C3-4515-9C49-A59F8B47D147}" presName="sibTrans" presStyleCnt="0"/>
      <dgm:spPr/>
    </dgm:pt>
    <dgm:pt modelId="{0A863140-0A16-4350-8D93-005DDEFE51BF}" type="pres">
      <dgm:prSet presAssocID="{2D450155-9057-472E-8496-2F8231243A97}" presName="compNode" presStyleCnt="0"/>
      <dgm:spPr/>
    </dgm:pt>
    <dgm:pt modelId="{3611F6FA-D71D-4835-9382-780A48178510}" type="pres">
      <dgm:prSet presAssocID="{2D450155-9057-472E-8496-2F8231243A97}" presName="iconBgRect" presStyleLbl="bgShp" presStyleIdx="2" presStyleCnt="3"/>
      <dgm:spPr/>
    </dgm:pt>
    <dgm:pt modelId="{5ECFDCD1-9194-4D27-A3FA-A9E5FF781CDF}" type="pres">
      <dgm:prSet presAssocID="{2D450155-9057-472E-8496-2F8231243A97}" presName="iconRect" presStyleLbl="node1" presStyleIdx="2" presStyleCnt="3" custLinFactNeighborY="464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ask"/>
        </a:ext>
      </dgm:extLst>
    </dgm:pt>
    <dgm:pt modelId="{2154FDE3-77B2-495C-BF21-EE077B3D8BEA}" type="pres">
      <dgm:prSet presAssocID="{2D450155-9057-472E-8496-2F8231243A97}" presName="spaceRect" presStyleCnt="0"/>
      <dgm:spPr/>
    </dgm:pt>
    <dgm:pt modelId="{FB9D1502-5DE6-414C-BE3F-16D9921171CB}" type="pres">
      <dgm:prSet presAssocID="{2D450155-9057-472E-8496-2F8231243A97}" presName="textRect" presStyleLbl="revTx" presStyleIdx="2" presStyleCnt="3" custScaleY="56452" custLinFactNeighborX="1064" custLinFactNeighborY="-39406">
        <dgm:presLayoutVars>
          <dgm:chMax val="1"/>
          <dgm:chPref val="1"/>
        </dgm:presLayoutVars>
      </dgm:prSet>
      <dgm:spPr/>
    </dgm:pt>
  </dgm:ptLst>
  <dgm:cxnLst>
    <dgm:cxn modelId="{4C3FF204-ACE6-4211-88E5-084DE3C02D5B}" srcId="{8BA1D6C8-DBDD-49B4-ACE8-1727CA02BD1E}" destId="{EC59819A-223A-49F9-A74D-E05EA8AD0504}" srcOrd="1" destOrd="0" parTransId="{48BEAE3B-A570-4B6A-AD79-DB3FBC6DDB2E}" sibTransId="{F621A9A0-75C3-4515-9C49-A59F8B47D147}"/>
    <dgm:cxn modelId="{D1D6A30C-7EED-4246-B270-9BBDCCA8D935}" type="presOf" srcId="{8BA1D6C8-DBDD-49B4-ACE8-1727CA02BD1E}" destId="{72F5CCDD-DA6D-4E95-BFC1-C88A1ADFB35B}" srcOrd="0" destOrd="0" presId="urn:microsoft.com/office/officeart/2018/5/layout/IconCircleLabelList"/>
    <dgm:cxn modelId="{D0E02411-CD77-4D67-8A09-C350113F2B8A}" type="presOf" srcId="{2D450155-9057-472E-8496-2F8231243A97}" destId="{FB9D1502-5DE6-414C-BE3F-16D9921171CB}" srcOrd="0" destOrd="0" presId="urn:microsoft.com/office/officeart/2018/5/layout/IconCircleLabelList"/>
    <dgm:cxn modelId="{AE3F9742-19EE-4980-B445-D971455FE317}" type="presOf" srcId="{EC59819A-223A-49F9-A74D-E05EA8AD0504}" destId="{7161466D-F675-41A9-A0C0-3E5A8FB05E4A}" srcOrd="0" destOrd="0" presId="urn:microsoft.com/office/officeart/2018/5/layout/IconCircleLabelList"/>
    <dgm:cxn modelId="{513DCA70-B4D6-43AB-9657-AA454FA834B3}" srcId="{8BA1D6C8-DBDD-49B4-ACE8-1727CA02BD1E}" destId="{2D450155-9057-472E-8496-2F8231243A97}" srcOrd="2" destOrd="0" parTransId="{9D7A511B-3CAE-4D7E-9DE3-E9920A8ED17A}" sibTransId="{60A20161-36AE-4052-9592-BAEF51BF9512}"/>
    <dgm:cxn modelId="{A3253C51-465A-4004-B12E-C6E429191F3D}" type="presOf" srcId="{274FEEE9-8321-424D-8EAA-20A0146B8B02}" destId="{2BE3CE09-0BE3-44C3-82AE-FAFD41D18E76}" srcOrd="0" destOrd="0" presId="urn:microsoft.com/office/officeart/2018/5/layout/IconCircleLabelList"/>
    <dgm:cxn modelId="{0ECA0787-2DE2-4BBB-8438-2A97AD3FC4E3}" srcId="{8BA1D6C8-DBDD-49B4-ACE8-1727CA02BD1E}" destId="{274FEEE9-8321-424D-8EAA-20A0146B8B02}" srcOrd="0" destOrd="0" parTransId="{438A4264-86FB-40B7-8666-C821DFD7AA09}" sibTransId="{CAC532CA-5544-481A-B788-205B19C6A719}"/>
    <dgm:cxn modelId="{6DD56906-E15C-4B14-905F-C18BDF62474F}" type="presParOf" srcId="{72F5CCDD-DA6D-4E95-BFC1-C88A1ADFB35B}" destId="{67A05F58-65FC-4AFC-A744-80AE105EAD72}" srcOrd="0" destOrd="0" presId="urn:microsoft.com/office/officeart/2018/5/layout/IconCircleLabelList"/>
    <dgm:cxn modelId="{733066C3-441C-48D0-96E0-90334338D03A}" type="presParOf" srcId="{67A05F58-65FC-4AFC-A744-80AE105EAD72}" destId="{B51071D7-9512-4555-8762-BC9AB99AB7E8}" srcOrd="0" destOrd="0" presId="urn:microsoft.com/office/officeart/2018/5/layout/IconCircleLabelList"/>
    <dgm:cxn modelId="{F7C154C6-6A67-4DC7-809C-88B670DD3FEC}" type="presParOf" srcId="{67A05F58-65FC-4AFC-A744-80AE105EAD72}" destId="{4B92331E-69D2-4BBB-A33D-B0702E78B567}" srcOrd="1" destOrd="0" presId="urn:microsoft.com/office/officeart/2018/5/layout/IconCircleLabelList"/>
    <dgm:cxn modelId="{9E444A58-9D65-4D4E-A3B4-A7F6B2D80D6E}" type="presParOf" srcId="{67A05F58-65FC-4AFC-A744-80AE105EAD72}" destId="{1218F010-9CBF-4C03-A1A5-4E4128EB5E1E}" srcOrd="2" destOrd="0" presId="urn:microsoft.com/office/officeart/2018/5/layout/IconCircleLabelList"/>
    <dgm:cxn modelId="{DAF5BC51-D9C2-4326-9DE6-4201E0F49542}" type="presParOf" srcId="{67A05F58-65FC-4AFC-A744-80AE105EAD72}" destId="{2BE3CE09-0BE3-44C3-82AE-FAFD41D18E76}" srcOrd="3" destOrd="0" presId="urn:microsoft.com/office/officeart/2018/5/layout/IconCircleLabelList"/>
    <dgm:cxn modelId="{10330812-2413-48D4-9D00-F59699083EA7}" type="presParOf" srcId="{72F5CCDD-DA6D-4E95-BFC1-C88A1ADFB35B}" destId="{8E72E8FD-06A3-4C5B-80A1-7091755D92E2}" srcOrd="1" destOrd="0" presId="urn:microsoft.com/office/officeart/2018/5/layout/IconCircleLabelList"/>
    <dgm:cxn modelId="{DD42679E-B3A1-49F4-921C-584B0CBC113F}" type="presParOf" srcId="{72F5CCDD-DA6D-4E95-BFC1-C88A1ADFB35B}" destId="{0A1FA92F-5CD3-46E5-A2DC-B52C64ECA04A}" srcOrd="2" destOrd="0" presId="urn:microsoft.com/office/officeart/2018/5/layout/IconCircleLabelList"/>
    <dgm:cxn modelId="{6191BCD7-A5C7-44B1-A992-867F1D3245EB}" type="presParOf" srcId="{0A1FA92F-5CD3-46E5-A2DC-B52C64ECA04A}" destId="{600AE325-8A57-40DF-B914-69F2035042CE}" srcOrd="0" destOrd="0" presId="urn:microsoft.com/office/officeart/2018/5/layout/IconCircleLabelList"/>
    <dgm:cxn modelId="{78A3F285-ADEB-4872-BAF3-7E8C7171338F}" type="presParOf" srcId="{0A1FA92F-5CD3-46E5-A2DC-B52C64ECA04A}" destId="{03888C57-2DDC-4838-9A5E-A3A6FAB6F7D5}" srcOrd="1" destOrd="0" presId="urn:microsoft.com/office/officeart/2018/5/layout/IconCircleLabelList"/>
    <dgm:cxn modelId="{69A15ABA-518C-4116-BBDD-EFB18BE355EA}" type="presParOf" srcId="{0A1FA92F-5CD3-46E5-A2DC-B52C64ECA04A}" destId="{9E18996D-D12A-4DC7-B3A6-DD341DA22B83}" srcOrd="2" destOrd="0" presId="urn:microsoft.com/office/officeart/2018/5/layout/IconCircleLabelList"/>
    <dgm:cxn modelId="{A018F55E-DFE1-4032-91D5-6C0D8465DDC2}" type="presParOf" srcId="{0A1FA92F-5CD3-46E5-A2DC-B52C64ECA04A}" destId="{7161466D-F675-41A9-A0C0-3E5A8FB05E4A}" srcOrd="3" destOrd="0" presId="urn:microsoft.com/office/officeart/2018/5/layout/IconCircleLabelList"/>
    <dgm:cxn modelId="{7D09EB48-A88F-4F56-8682-B5B343E6C7FA}" type="presParOf" srcId="{72F5CCDD-DA6D-4E95-BFC1-C88A1ADFB35B}" destId="{AB1B8AC1-B076-48BE-A1A2-C8176C5D7039}" srcOrd="3" destOrd="0" presId="urn:microsoft.com/office/officeart/2018/5/layout/IconCircleLabelList"/>
    <dgm:cxn modelId="{3663CC10-1567-47AC-96CD-2E696BDD08A7}" type="presParOf" srcId="{72F5CCDD-DA6D-4E95-BFC1-C88A1ADFB35B}" destId="{0A863140-0A16-4350-8D93-005DDEFE51BF}" srcOrd="4" destOrd="0" presId="urn:microsoft.com/office/officeart/2018/5/layout/IconCircleLabelList"/>
    <dgm:cxn modelId="{86866FFE-C3A3-492B-9628-BB28E569E3B0}" type="presParOf" srcId="{0A863140-0A16-4350-8D93-005DDEFE51BF}" destId="{3611F6FA-D71D-4835-9382-780A48178510}" srcOrd="0" destOrd="0" presId="urn:microsoft.com/office/officeart/2018/5/layout/IconCircleLabelList"/>
    <dgm:cxn modelId="{4A5C6F46-398A-483B-AAB6-5DEAD3D97245}" type="presParOf" srcId="{0A863140-0A16-4350-8D93-005DDEFE51BF}" destId="{5ECFDCD1-9194-4D27-A3FA-A9E5FF781CDF}" srcOrd="1" destOrd="0" presId="urn:microsoft.com/office/officeart/2018/5/layout/IconCircleLabelList"/>
    <dgm:cxn modelId="{13D73053-947D-449A-AE15-590F4DBFDB15}" type="presParOf" srcId="{0A863140-0A16-4350-8D93-005DDEFE51BF}" destId="{2154FDE3-77B2-495C-BF21-EE077B3D8BEA}" srcOrd="2" destOrd="0" presId="urn:microsoft.com/office/officeart/2018/5/layout/IconCircleLabelList"/>
    <dgm:cxn modelId="{BC0C4641-F653-4AFC-87A2-DC6A7EA7E710}" type="presParOf" srcId="{0A863140-0A16-4350-8D93-005DDEFE51BF}" destId="{FB9D1502-5DE6-414C-BE3F-16D9921171CB}"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39426B8-1F90-4EFA-B2C0-7FDD6E3F778B}"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46FDCF0A-1A31-4692-892A-05AD9FFF9EDE}">
      <dgm:prSet phldrT="[Text]"/>
      <dgm:spPr/>
      <dgm:t>
        <a:bodyPr/>
        <a:lstStyle/>
        <a:p>
          <a:r>
            <a:rPr lang="en-US" dirty="0"/>
            <a:t>Patient Identification</a:t>
          </a:r>
        </a:p>
      </dgm:t>
    </dgm:pt>
    <dgm:pt modelId="{73766994-9036-4380-9A8B-CC1EBE82514C}" type="parTrans" cxnId="{E1BD587F-A328-4A83-9523-1D5B14E68C1B}">
      <dgm:prSet/>
      <dgm:spPr/>
      <dgm:t>
        <a:bodyPr/>
        <a:lstStyle/>
        <a:p>
          <a:endParaRPr lang="en-US"/>
        </a:p>
      </dgm:t>
    </dgm:pt>
    <dgm:pt modelId="{ADDA0F32-4D2D-46BA-AB61-AC437C088599}" type="sibTrans" cxnId="{E1BD587F-A328-4A83-9523-1D5B14E68C1B}">
      <dgm:prSet/>
      <dgm:spPr/>
      <dgm:t>
        <a:bodyPr/>
        <a:lstStyle/>
        <a:p>
          <a:endParaRPr lang="en-US"/>
        </a:p>
      </dgm:t>
    </dgm:pt>
    <dgm:pt modelId="{BDC14A19-BD9D-4890-89C7-6526063350C5}">
      <dgm:prSet phldrT="[Text]"/>
      <dgm:spPr/>
      <dgm:t>
        <a:bodyPr/>
        <a:lstStyle/>
        <a:p>
          <a:r>
            <a:rPr lang="en-US" dirty="0"/>
            <a:t>Patient Engagement</a:t>
          </a:r>
        </a:p>
      </dgm:t>
    </dgm:pt>
    <dgm:pt modelId="{D6F2A2DF-7B25-4AAD-8B3A-B8A318ACD7A4}" type="parTrans" cxnId="{8F8401C5-0158-4845-8EC8-C4C2E4FBB5CC}">
      <dgm:prSet/>
      <dgm:spPr/>
      <dgm:t>
        <a:bodyPr/>
        <a:lstStyle/>
        <a:p>
          <a:endParaRPr lang="en-US"/>
        </a:p>
      </dgm:t>
    </dgm:pt>
    <dgm:pt modelId="{F0526FA0-9839-4B8E-9259-68E9BF15CC5F}" type="sibTrans" cxnId="{8F8401C5-0158-4845-8EC8-C4C2E4FBB5CC}">
      <dgm:prSet/>
      <dgm:spPr/>
      <dgm:t>
        <a:bodyPr/>
        <a:lstStyle/>
        <a:p>
          <a:endParaRPr lang="en-US"/>
        </a:p>
      </dgm:t>
    </dgm:pt>
    <dgm:pt modelId="{BDA5F4E8-70DD-4BA1-B287-BAE0384E952D}">
      <dgm:prSet phldrT="[Text]" custT="1"/>
      <dgm:spPr/>
      <dgm:t>
        <a:bodyPr/>
        <a:lstStyle/>
        <a:p>
          <a:pPr>
            <a:buFont typeface="Arial" panose="020B0604020202020204" pitchFamily="34" charset="0"/>
            <a:buChar char="•"/>
          </a:pPr>
          <a:r>
            <a:rPr lang="en-US" sz="900" dirty="0"/>
            <a:t>CRS engagement</a:t>
          </a:r>
        </a:p>
      </dgm:t>
    </dgm:pt>
    <dgm:pt modelId="{AEA2B8A2-FCD7-450C-8A7B-4A2B7C808FC3}" type="parTrans" cxnId="{75966BAF-6938-4FD2-BA26-935B1747F171}">
      <dgm:prSet/>
      <dgm:spPr/>
      <dgm:t>
        <a:bodyPr/>
        <a:lstStyle/>
        <a:p>
          <a:endParaRPr lang="en-US"/>
        </a:p>
      </dgm:t>
    </dgm:pt>
    <dgm:pt modelId="{04380C80-48D8-4E6A-8BB5-BEC8BA48BBD1}" type="sibTrans" cxnId="{75966BAF-6938-4FD2-BA26-935B1747F171}">
      <dgm:prSet/>
      <dgm:spPr/>
      <dgm:t>
        <a:bodyPr/>
        <a:lstStyle/>
        <a:p>
          <a:endParaRPr lang="en-US"/>
        </a:p>
      </dgm:t>
    </dgm:pt>
    <dgm:pt modelId="{67BEF219-ECDE-4A4C-87D9-01A69E63019C}">
      <dgm:prSet phldrT="[Text]"/>
      <dgm:spPr/>
      <dgm:t>
        <a:bodyPr/>
        <a:lstStyle/>
        <a:p>
          <a:r>
            <a:rPr lang="en-US" dirty="0"/>
            <a:t>Obtain Authorizations</a:t>
          </a:r>
        </a:p>
      </dgm:t>
    </dgm:pt>
    <dgm:pt modelId="{F686D48D-2FAF-4271-8CA2-10A46E65D8D7}" type="parTrans" cxnId="{CCE29E8A-42A3-421F-8639-2345270BB1F3}">
      <dgm:prSet/>
      <dgm:spPr/>
      <dgm:t>
        <a:bodyPr/>
        <a:lstStyle/>
        <a:p>
          <a:endParaRPr lang="en-US"/>
        </a:p>
      </dgm:t>
    </dgm:pt>
    <dgm:pt modelId="{01A7FCB1-1113-4C85-AC3F-C93AA9C287BB}" type="sibTrans" cxnId="{CCE29E8A-42A3-421F-8639-2345270BB1F3}">
      <dgm:prSet/>
      <dgm:spPr/>
      <dgm:t>
        <a:bodyPr/>
        <a:lstStyle/>
        <a:p>
          <a:endParaRPr lang="en-US"/>
        </a:p>
      </dgm:t>
    </dgm:pt>
    <dgm:pt modelId="{5BF79B31-7922-40F4-8E58-65DC77687270}">
      <dgm:prSet phldrT="[Text]" custT="1"/>
      <dgm:spPr/>
      <dgm:t>
        <a:bodyPr/>
        <a:lstStyle/>
        <a:p>
          <a:r>
            <a:rPr lang="en-US" sz="900" dirty="0"/>
            <a:t>CBH PES Line</a:t>
          </a:r>
        </a:p>
      </dgm:t>
    </dgm:pt>
    <dgm:pt modelId="{F8BE7E32-C9CB-4186-8164-7DF3AD36AC4A}" type="parTrans" cxnId="{8BA98576-4611-496C-BE8B-7DF6D90D3443}">
      <dgm:prSet/>
      <dgm:spPr/>
      <dgm:t>
        <a:bodyPr/>
        <a:lstStyle/>
        <a:p>
          <a:endParaRPr lang="en-US"/>
        </a:p>
      </dgm:t>
    </dgm:pt>
    <dgm:pt modelId="{365E5835-65B3-4F00-A67D-5AB43CBD8F17}" type="sibTrans" cxnId="{8BA98576-4611-496C-BE8B-7DF6D90D3443}">
      <dgm:prSet/>
      <dgm:spPr/>
      <dgm:t>
        <a:bodyPr/>
        <a:lstStyle/>
        <a:p>
          <a:endParaRPr lang="en-US"/>
        </a:p>
      </dgm:t>
    </dgm:pt>
    <dgm:pt modelId="{E6EB392A-D102-499F-B742-517622570086}">
      <dgm:prSet phldrT="[Text]"/>
      <dgm:spPr/>
      <dgm:t>
        <a:bodyPr/>
        <a:lstStyle/>
        <a:p>
          <a:r>
            <a:rPr lang="en-US" dirty="0"/>
            <a:t>Discharge Planning</a:t>
          </a:r>
        </a:p>
      </dgm:t>
    </dgm:pt>
    <dgm:pt modelId="{C6AFB47F-EF1A-47FE-A8FA-AA87A0C528E4}" type="parTrans" cxnId="{33FC2A28-C1CB-4A04-BA04-F0F17F501792}">
      <dgm:prSet/>
      <dgm:spPr/>
      <dgm:t>
        <a:bodyPr/>
        <a:lstStyle/>
        <a:p>
          <a:endParaRPr lang="en-US"/>
        </a:p>
      </dgm:t>
    </dgm:pt>
    <dgm:pt modelId="{0332C5FE-371D-47E9-85E3-4A25B639637B}" type="sibTrans" cxnId="{33FC2A28-C1CB-4A04-BA04-F0F17F501792}">
      <dgm:prSet/>
      <dgm:spPr/>
      <dgm:t>
        <a:bodyPr/>
        <a:lstStyle/>
        <a:p>
          <a:endParaRPr lang="en-US"/>
        </a:p>
      </dgm:t>
    </dgm:pt>
    <dgm:pt modelId="{685E6E4C-7E99-44AA-BE1B-C8D7A7CD0D22}">
      <dgm:prSet phldrT="[Text]"/>
      <dgm:spPr/>
      <dgm:t>
        <a:bodyPr/>
        <a:lstStyle/>
        <a:p>
          <a:r>
            <a:rPr lang="en-US" dirty="0"/>
            <a:t>Conduct Hand-offs</a:t>
          </a:r>
        </a:p>
      </dgm:t>
    </dgm:pt>
    <dgm:pt modelId="{3B8920E4-7256-4F73-B891-9097B10D3B07}" type="parTrans" cxnId="{2ED935B4-71FD-422D-8583-F17D8D9F6C09}">
      <dgm:prSet/>
      <dgm:spPr/>
      <dgm:t>
        <a:bodyPr/>
        <a:lstStyle/>
        <a:p>
          <a:endParaRPr lang="en-US"/>
        </a:p>
      </dgm:t>
    </dgm:pt>
    <dgm:pt modelId="{0DA2FD21-1920-4A50-A5A0-57B2542965BB}" type="sibTrans" cxnId="{2ED935B4-71FD-422D-8583-F17D8D9F6C09}">
      <dgm:prSet/>
      <dgm:spPr/>
      <dgm:t>
        <a:bodyPr/>
        <a:lstStyle/>
        <a:p>
          <a:endParaRPr lang="en-US"/>
        </a:p>
      </dgm:t>
    </dgm:pt>
    <dgm:pt modelId="{3E7B34B0-4100-4764-984E-85E005260C72}">
      <dgm:prSet phldrT="[Text]" custT="1"/>
      <dgm:spPr/>
      <dgm:t>
        <a:bodyPr/>
        <a:lstStyle/>
        <a:p>
          <a:pPr>
            <a:buFont typeface="Arial" panose="020B0604020202020204" pitchFamily="34" charset="0"/>
            <a:buChar char="•"/>
          </a:pPr>
          <a:r>
            <a:rPr lang="en-US" sz="900" dirty="0"/>
            <a:t>Develop pain management plan</a:t>
          </a:r>
        </a:p>
      </dgm:t>
    </dgm:pt>
    <dgm:pt modelId="{8F5E66FD-8FFA-46E1-B5C1-E49E71D0350A}" type="parTrans" cxnId="{5A03102C-1AD9-4896-B3E6-C16A78E74387}">
      <dgm:prSet/>
      <dgm:spPr/>
      <dgm:t>
        <a:bodyPr/>
        <a:lstStyle/>
        <a:p>
          <a:endParaRPr lang="en-US"/>
        </a:p>
      </dgm:t>
    </dgm:pt>
    <dgm:pt modelId="{92F2093A-A040-425D-8C56-CE5D6533A973}" type="sibTrans" cxnId="{5A03102C-1AD9-4896-B3E6-C16A78E74387}">
      <dgm:prSet/>
      <dgm:spPr/>
      <dgm:t>
        <a:bodyPr/>
        <a:lstStyle/>
        <a:p>
          <a:endParaRPr lang="en-US"/>
        </a:p>
      </dgm:t>
    </dgm:pt>
    <dgm:pt modelId="{429BED45-66C3-4A07-9694-AC5D56B01D8B}">
      <dgm:prSet phldrT="[Text]" custT="1"/>
      <dgm:spPr/>
      <dgm:t>
        <a:bodyPr/>
        <a:lstStyle/>
        <a:p>
          <a:r>
            <a:rPr lang="en-US" sz="900" dirty="0"/>
            <a:t>CRS-to-CRS</a:t>
          </a:r>
        </a:p>
      </dgm:t>
    </dgm:pt>
    <dgm:pt modelId="{48721E1F-312B-4709-9B96-E90F6D32110D}" type="parTrans" cxnId="{5FC0EED8-62C2-4F6F-93ED-1DAAC821F753}">
      <dgm:prSet/>
      <dgm:spPr/>
      <dgm:t>
        <a:bodyPr/>
        <a:lstStyle/>
        <a:p>
          <a:endParaRPr lang="en-US"/>
        </a:p>
      </dgm:t>
    </dgm:pt>
    <dgm:pt modelId="{12A9A64B-C8C1-4440-A10B-726C06DAE7A3}" type="sibTrans" cxnId="{5FC0EED8-62C2-4F6F-93ED-1DAAC821F753}">
      <dgm:prSet/>
      <dgm:spPr/>
      <dgm:t>
        <a:bodyPr/>
        <a:lstStyle/>
        <a:p>
          <a:endParaRPr lang="en-US"/>
        </a:p>
      </dgm:t>
    </dgm:pt>
    <dgm:pt modelId="{37E78A64-85E7-4D98-A884-5D6233E7C895}">
      <dgm:prSet phldrT="[Text]" custT="1"/>
      <dgm:spPr/>
      <dgm:t>
        <a:bodyPr/>
        <a:lstStyle/>
        <a:p>
          <a:r>
            <a:rPr lang="en-US" sz="900" dirty="0"/>
            <a:t>Nurse-to-Nurse</a:t>
          </a:r>
        </a:p>
      </dgm:t>
    </dgm:pt>
    <dgm:pt modelId="{1A3F1C59-FE44-49F5-A51A-C6A65F1D84B2}" type="parTrans" cxnId="{B89E9588-6139-4CBD-A9FE-8245DB4CB595}">
      <dgm:prSet/>
      <dgm:spPr/>
      <dgm:t>
        <a:bodyPr/>
        <a:lstStyle/>
        <a:p>
          <a:endParaRPr lang="en-US"/>
        </a:p>
      </dgm:t>
    </dgm:pt>
    <dgm:pt modelId="{70E9657F-56FB-4744-ABD2-231BFD02C018}" type="sibTrans" cxnId="{B89E9588-6139-4CBD-A9FE-8245DB4CB595}">
      <dgm:prSet/>
      <dgm:spPr/>
      <dgm:t>
        <a:bodyPr/>
        <a:lstStyle/>
        <a:p>
          <a:endParaRPr lang="en-US"/>
        </a:p>
      </dgm:t>
    </dgm:pt>
    <dgm:pt modelId="{27C613F8-7CBB-4582-9DD0-978F40F1054F}">
      <dgm:prSet phldrT="[Text]" custT="1"/>
      <dgm:spPr/>
      <dgm:t>
        <a:bodyPr/>
        <a:lstStyle/>
        <a:p>
          <a:r>
            <a:rPr lang="en-US" sz="900" dirty="0"/>
            <a:t>Doc-to-Doc</a:t>
          </a:r>
        </a:p>
      </dgm:t>
    </dgm:pt>
    <dgm:pt modelId="{D6E0ED9B-40DF-4811-BAA3-684475F6F54D}" type="parTrans" cxnId="{967AA726-3D2C-44FA-A2EE-070351C3FEFD}">
      <dgm:prSet/>
      <dgm:spPr/>
      <dgm:t>
        <a:bodyPr/>
        <a:lstStyle/>
        <a:p>
          <a:endParaRPr lang="en-US"/>
        </a:p>
      </dgm:t>
    </dgm:pt>
    <dgm:pt modelId="{466C3D51-3754-46CA-8794-D5A88EC38CB6}" type="sibTrans" cxnId="{967AA726-3D2C-44FA-A2EE-070351C3FEFD}">
      <dgm:prSet/>
      <dgm:spPr/>
      <dgm:t>
        <a:bodyPr/>
        <a:lstStyle/>
        <a:p>
          <a:endParaRPr lang="en-US"/>
        </a:p>
      </dgm:t>
    </dgm:pt>
    <dgm:pt modelId="{11DD9801-7B4C-4EF1-AB0A-84A7DB049A40}">
      <dgm:prSet phldrT="[Text]"/>
      <dgm:spPr/>
      <dgm:t>
        <a:bodyPr/>
        <a:lstStyle/>
        <a:p>
          <a:r>
            <a:rPr lang="en-US" dirty="0"/>
            <a:t>Coordinate Transfer</a:t>
          </a:r>
        </a:p>
      </dgm:t>
    </dgm:pt>
    <dgm:pt modelId="{26E914EB-1AAE-4DD5-BCAB-00FD876FC4BB}" type="parTrans" cxnId="{0E50FDD3-D2C8-4931-BE6E-EB55026575AB}">
      <dgm:prSet/>
      <dgm:spPr/>
      <dgm:t>
        <a:bodyPr/>
        <a:lstStyle/>
        <a:p>
          <a:endParaRPr lang="en-US"/>
        </a:p>
      </dgm:t>
    </dgm:pt>
    <dgm:pt modelId="{FC8B71B0-C569-4D82-AF0F-B3E8566343E4}" type="sibTrans" cxnId="{0E50FDD3-D2C8-4931-BE6E-EB55026575AB}">
      <dgm:prSet/>
      <dgm:spPr/>
      <dgm:t>
        <a:bodyPr/>
        <a:lstStyle/>
        <a:p>
          <a:endParaRPr lang="en-US"/>
        </a:p>
      </dgm:t>
    </dgm:pt>
    <dgm:pt modelId="{375964DB-13EC-4736-A865-81CF44926133}">
      <dgm:prSet custT="1"/>
      <dgm:spPr/>
      <dgm:t>
        <a:bodyPr/>
        <a:lstStyle/>
        <a:p>
          <a:r>
            <a:rPr lang="en-US" sz="900" dirty="0"/>
            <a:t>Define who will discuss options with the patient</a:t>
          </a:r>
        </a:p>
      </dgm:t>
    </dgm:pt>
    <dgm:pt modelId="{519F7476-32D0-4973-B9EA-786ABFA06891}" type="parTrans" cxnId="{EC4330C2-66CE-4D54-B554-AFDEB319F00F}">
      <dgm:prSet/>
      <dgm:spPr/>
      <dgm:t>
        <a:bodyPr/>
        <a:lstStyle/>
        <a:p>
          <a:endParaRPr lang="en-US"/>
        </a:p>
      </dgm:t>
    </dgm:pt>
    <dgm:pt modelId="{07841BB7-FE20-41D2-9808-367BA3A21709}" type="sibTrans" cxnId="{EC4330C2-66CE-4D54-B554-AFDEB319F00F}">
      <dgm:prSet/>
      <dgm:spPr/>
      <dgm:t>
        <a:bodyPr/>
        <a:lstStyle/>
        <a:p>
          <a:endParaRPr lang="en-US"/>
        </a:p>
      </dgm:t>
    </dgm:pt>
    <dgm:pt modelId="{21C3121D-02F1-4952-8324-8B24B970A383}">
      <dgm:prSet custT="1"/>
      <dgm:spPr/>
      <dgm:t>
        <a:bodyPr/>
        <a:lstStyle/>
        <a:p>
          <a:r>
            <a:rPr lang="en-US" sz="900" dirty="0"/>
            <a:t>Define choices</a:t>
          </a:r>
        </a:p>
      </dgm:t>
    </dgm:pt>
    <dgm:pt modelId="{EF49EC47-2157-4E5E-9972-94B0FAC87A35}" type="parTrans" cxnId="{965160A4-FA4D-497C-BA66-B8E509A87E29}">
      <dgm:prSet/>
      <dgm:spPr/>
      <dgm:t>
        <a:bodyPr/>
        <a:lstStyle/>
        <a:p>
          <a:endParaRPr lang="en-US"/>
        </a:p>
      </dgm:t>
    </dgm:pt>
    <dgm:pt modelId="{7FC11A0C-E1A3-4662-AA8F-47E7CF728688}" type="sibTrans" cxnId="{965160A4-FA4D-497C-BA66-B8E509A87E29}">
      <dgm:prSet/>
      <dgm:spPr/>
      <dgm:t>
        <a:bodyPr/>
        <a:lstStyle/>
        <a:p>
          <a:endParaRPr lang="en-US"/>
        </a:p>
      </dgm:t>
    </dgm:pt>
    <dgm:pt modelId="{8BD558F2-A351-4003-9D5F-27EBD746227F}">
      <dgm:prSet phldrT="[Text]" custT="1"/>
      <dgm:spPr/>
      <dgm:t>
        <a:bodyPr/>
        <a:lstStyle/>
        <a:p>
          <a:r>
            <a:rPr lang="en-US" sz="900" dirty="0"/>
            <a:t>PH MCO</a:t>
          </a:r>
        </a:p>
      </dgm:t>
    </dgm:pt>
    <dgm:pt modelId="{74A55CE4-2CA2-4573-8D5B-CD3CA9C25785}" type="parTrans" cxnId="{554C77C9-3AE1-4EA4-8E31-D21D47C67DD9}">
      <dgm:prSet/>
      <dgm:spPr/>
      <dgm:t>
        <a:bodyPr/>
        <a:lstStyle/>
        <a:p>
          <a:endParaRPr lang="en-US"/>
        </a:p>
      </dgm:t>
    </dgm:pt>
    <dgm:pt modelId="{CF564307-0DCF-4BFE-AB00-2C61280739DD}" type="sibTrans" cxnId="{554C77C9-3AE1-4EA4-8E31-D21D47C67DD9}">
      <dgm:prSet/>
      <dgm:spPr/>
      <dgm:t>
        <a:bodyPr/>
        <a:lstStyle/>
        <a:p>
          <a:endParaRPr lang="en-US"/>
        </a:p>
      </dgm:t>
    </dgm:pt>
    <dgm:pt modelId="{3A0106EE-92E4-41EF-B6E2-5958B840926E}">
      <dgm:prSet custT="1"/>
      <dgm:spPr/>
      <dgm:t>
        <a:bodyPr/>
        <a:lstStyle/>
        <a:p>
          <a:r>
            <a:rPr lang="en-US" sz="900" dirty="0"/>
            <a:t>Follow L4 Medication Guidelines during discharge planning</a:t>
          </a:r>
        </a:p>
      </dgm:t>
    </dgm:pt>
    <dgm:pt modelId="{C8180871-C809-4DED-8C73-5F3B55B5953A}" type="parTrans" cxnId="{1B42FFC7-E74F-492B-85AE-AAF58D768A62}">
      <dgm:prSet/>
      <dgm:spPr/>
      <dgm:t>
        <a:bodyPr/>
        <a:lstStyle/>
        <a:p>
          <a:endParaRPr lang="en-US"/>
        </a:p>
      </dgm:t>
    </dgm:pt>
    <dgm:pt modelId="{E0FBF0CF-B44E-4B19-872B-1DFCF6DAEB24}" type="sibTrans" cxnId="{1B42FFC7-E74F-492B-85AE-AAF58D768A62}">
      <dgm:prSet/>
      <dgm:spPr/>
      <dgm:t>
        <a:bodyPr/>
        <a:lstStyle/>
        <a:p>
          <a:endParaRPr lang="en-US"/>
        </a:p>
      </dgm:t>
    </dgm:pt>
    <dgm:pt modelId="{976AAAA3-BADC-439F-BF95-6167F5A17D0D}">
      <dgm:prSet custT="1"/>
      <dgm:spPr/>
      <dgm:t>
        <a:bodyPr/>
        <a:lstStyle/>
        <a:p>
          <a:r>
            <a:rPr lang="en-US" sz="900" dirty="0"/>
            <a:t>Consult L4 physicians as needed</a:t>
          </a:r>
        </a:p>
      </dgm:t>
    </dgm:pt>
    <dgm:pt modelId="{F0DE5DBC-E223-451B-8376-2D90FACEED75}" type="parTrans" cxnId="{7D306CC2-128F-4775-98C1-5F25076B7559}">
      <dgm:prSet/>
      <dgm:spPr/>
      <dgm:t>
        <a:bodyPr/>
        <a:lstStyle/>
        <a:p>
          <a:endParaRPr lang="en-US"/>
        </a:p>
      </dgm:t>
    </dgm:pt>
    <dgm:pt modelId="{4A0D3B1F-DE8A-4B98-B84B-2655401FCF2D}" type="sibTrans" cxnId="{7D306CC2-128F-4775-98C1-5F25076B7559}">
      <dgm:prSet/>
      <dgm:spPr/>
      <dgm:t>
        <a:bodyPr/>
        <a:lstStyle/>
        <a:p>
          <a:endParaRPr lang="en-US"/>
        </a:p>
      </dgm:t>
    </dgm:pt>
    <dgm:pt modelId="{F87963A4-58F9-4B27-8A74-1F24D36D293A}">
      <dgm:prSet phldrT="[Text]" custT="1"/>
      <dgm:spPr/>
      <dgm:t>
        <a:bodyPr/>
        <a:lstStyle/>
        <a:p>
          <a:pPr>
            <a:buNone/>
          </a:pPr>
          <a:r>
            <a:rPr lang="en-US" sz="900" dirty="0"/>
            <a:t>Create a process for identifying patients</a:t>
          </a:r>
        </a:p>
      </dgm:t>
    </dgm:pt>
    <dgm:pt modelId="{03918DC3-60D0-4017-A44C-B28545A638B8}" type="parTrans" cxnId="{F64F743B-8672-4FC8-AD84-A91B5360C619}">
      <dgm:prSet/>
      <dgm:spPr/>
      <dgm:t>
        <a:bodyPr/>
        <a:lstStyle/>
        <a:p>
          <a:endParaRPr lang="en-US"/>
        </a:p>
      </dgm:t>
    </dgm:pt>
    <dgm:pt modelId="{1C205F94-B189-49E0-AC0E-EA3A29FB1D3B}" type="sibTrans" cxnId="{F64F743B-8672-4FC8-AD84-A91B5360C619}">
      <dgm:prSet/>
      <dgm:spPr/>
      <dgm:t>
        <a:bodyPr/>
        <a:lstStyle/>
        <a:p>
          <a:endParaRPr lang="en-US"/>
        </a:p>
      </dgm:t>
    </dgm:pt>
    <dgm:pt modelId="{C4207EDC-FA5F-4028-9728-E80FFB9AA43E}">
      <dgm:prSet custT="1"/>
      <dgm:spPr/>
      <dgm:t>
        <a:bodyPr/>
        <a:lstStyle/>
        <a:p>
          <a:pPr>
            <a:buNone/>
          </a:pPr>
          <a:r>
            <a:rPr lang="en-US" sz="900" dirty="0"/>
            <a:t>Coordinate transfer with the L4 facility</a:t>
          </a:r>
        </a:p>
      </dgm:t>
    </dgm:pt>
    <dgm:pt modelId="{8F87ADF6-47F3-4C61-82F3-A394E764F0CE}" type="parTrans" cxnId="{AABB9C21-029A-4156-AA5B-191612C147F4}">
      <dgm:prSet/>
      <dgm:spPr/>
      <dgm:t>
        <a:bodyPr/>
        <a:lstStyle/>
        <a:p>
          <a:endParaRPr lang="en-US"/>
        </a:p>
      </dgm:t>
    </dgm:pt>
    <dgm:pt modelId="{A231B0A9-BDAD-4463-B81B-06D0A86B5249}" type="sibTrans" cxnId="{AABB9C21-029A-4156-AA5B-191612C147F4}">
      <dgm:prSet/>
      <dgm:spPr/>
      <dgm:t>
        <a:bodyPr/>
        <a:lstStyle/>
        <a:p>
          <a:endParaRPr lang="en-US"/>
        </a:p>
      </dgm:t>
    </dgm:pt>
    <dgm:pt modelId="{5E99ECDC-1C2F-4045-8960-919ED2766975}">
      <dgm:prSet custT="1"/>
      <dgm:spPr/>
      <dgm:t>
        <a:bodyPr/>
        <a:lstStyle/>
        <a:p>
          <a:r>
            <a:rPr lang="en-US" sz="900" dirty="0"/>
            <a:t>Complete Level of Care Assessment</a:t>
          </a:r>
        </a:p>
      </dgm:t>
    </dgm:pt>
    <dgm:pt modelId="{9E765611-9E14-41F9-86F7-B5DCAECD7236}" type="parTrans" cxnId="{B4B951E7-4987-4E54-A44E-63C59FC1F996}">
      <dgm:prSet/>
      <dgm:spPr/>
      <dgm:t>
        <a:bodyPr/>
        <a:lstStyle/>
        <a:p>
          <a:endParaRPr lang="en-US"/>
        </a:p>
      </dgm:t>
    </dgm:pt>
    <dgm:pt modelId="{E1CBB165-4E5F-48CA-8E84-E6DB8B7E73A4}" type="sibTrans" cxnId="{B4B951E7-4987-4E54-A44E-63C59FC1F996}">
      <dgm:prSet/>
      <dgm:spPr/>
      <dgm:t>
        <a:bodyPr/>
        <a:lstStyle/>
        <a:p>
          <a:endParaRPr lang="en-US"/>
        </a:p>
      </dgm:t>
    </dgm:pt>
    <dgm:pt modelId="{017D4F16-42F2-4D46-B0CD-D394C35BACB2}" type="pres">
      <dgm:prSet presAssocID="{939426B8-1F90-4EFA-B2C0-7FDD6E3F778B}" presName="Name0" presStyleCnt="0">
        <dgm:presLayoutVars>
          <dgm:dir/>
          <dgm:animLvl val="lvl"/>
          <dgm:resizeHandles val="exact"/>
        </dgm:presLayoutVars>
      </dgm:prSet>
      <dgm:spPr/>
    </dgm:pt>
    <dgm:pt modelId="{29F122CD-4332-4183-AD3B-A948F0A0E76E}" type="pres">
      <dgm:prSet presAssocID="{939426B8-1F90-4EFA-B2C0-7FDD6E3F778B}" presName="tSp" presStyleCnt="0"/>
      <dgm:spPr/>
    </dgm:pt>
    <dgm:pt modelId="{FAF59844-6E54-4B29-AD2D-55A05F2615F5}" type="pres">
      <dgm:prSet presAssocID="{939426B8-1F90-4EFA-B2C0-7FDD6E3F778B}" presName="bSp" presStyleCnt="0"/>
      <dgm:spPr/>
    </dgm:pt>
    <dgm:pt modelId="{DAABC947-7814-424A-BC35-15165637E3D3}" type="pres">
      <dgm:prSet presAssocID="{939426B8-1F90-4EFA-B2C0-7FDD6E3F778B}" presName="process" presStyleCnt="0"/>
      <dgm:spPr/>
    </dgm:pt>
    <dgm:pt modelId="{572799AA-B466-414C-B73C-28FFDE42C44E}" type="pres">
      <dgm:prSet presAssocID="{46FDCF0A-1A31-4692-892A-05AD9FFF9EDE}" presName="composite1" presStyleCnt="0"/>
      <dgm:spPr/>
    </dgm:pt>
    <dgm:pt modelId="{BCAE0C90-FF6E-4FA2-AC51-76FE0B689645}" type="pres">
      <dgm:prSet presAssocID="{46FDCF0A-1A31-4692-892A-05AD9FFF9EDE}" presName="dummyNode1" presStyleLbl="node1" presStyleIdx="0" presStyleCnt="6"/>
      <dgm:spPr/>
    </dgm:pt>
    <dgm:pt modelId="{3D8956D3-8FF6-4605-AC10-BE0F771DCBFE}" type="pres">
      <dgm:prSet presAssocID="{46FDCF0A-1A31-4692-892A-05AD9FFF9EDE}" presName="childNode1" presStyleLbl="bgAcc1" presStyleIdx="0" presStyleCnt="6">
        <dgm:presLayoutVars>
          <dgm:bulletEnabled val="1"/>
        </dgm:presLayoutVars>
      </dgm:prSet>
      <dgm:spPr/>
    </dgm:pt>
    <dgm:pt modelId="{B81B83DD-D2D7-4FD5-AE8E-D0C685E6E8F0}" type="pres">
      <dgm:prSet presAssocID="{46FDCF0A-1A31-4692-892A-05AD9FFF9EDE}" presName="childNode1tx" presStyleLbl="bgAcc1" presStyleIdx="0" presStyleCnt="6">
        <dgm:presLayoutVars>
          <dgm:bulletEnabled val="1"/>
        </dgm:presLayoutVars>
      </dgm:prSet>
      <dgm:spPr/>
    </dgm:pt>
    <dgm:pt modelId="{701C3E77-547D-4A68-A5C3-B4D0D61679D5}" type="pres">
      <dgm:prSet presAssocID="{46FDCF0A-1A31-4692-892A-05AD9FFF9EDE}" presName="parentNode1" presStyleLbl="node1" presStyleIdx="0" presStyleCnt="6">
        <dgm:presLayoutVars>
          <dgm:chMax val="1"/>
          <dgm:bulletEnabled val="1"/>
        </dgm:presLayoutVars>
      </dgm:prSet>
      <dgm:spPr/>
    </dgm:pt>
    <dgm:pt modelId="{3D40E9B7-6CCE-427D-B88B-2429D77BF341}" type="pres">
      <dgm:prSet presAssocID="{46FDCF0A-1A31-4692-892A-05AD9FFF9EDE}" presName="connSite1" presStyleCnt="0"/>
      <dgm:spPr/>
    </dgm:pt>
    <dgm:pt modelId="{8DF8AF5D-B2CC-4E3A-9CF1-A8C43C8F48D9}" type="pres">
      <dgm:prSet presAssocID="{ADDA0F32-4D2D-46BA-AB61-AC437C088599}" presName="Name9" presStyleLbl="sibTrans2D1" presStyleIdx="0" presStyleCnt="5"/>
      <dgm:spPr/>
    </dgm:pt>
    <dgm:pt modelId="{8403930F-AABC-4AAC-97DE-2EBE49B897A4}" type="pres">
      <dgm:prSet presAssocID="{BDC14A19-BD9D-4890-89C7-6526063350C5}" presName="composite2" presStyleCnt="0"/>
      <dgm:spPr/>
    </dgm:pt>
    <dgm:pt modelId="{FFB459E8-5643-4EC3-ABC4-3FA46D7214E5}" type="pres">
      <dgm:prSet presAssocID="{BDC14A19-BD9D-4890-89C7-6526063350C5}" presName="dummyNode2" presStyleLbl="node1" presStyleIdx="0" presStyleCnt="6"/>
      <dgm:spPr/>
    </dgm:pt>
    <dgm:pt modelId="{DDB36BDF-47E4-4626-8591-9FDA7F040C27}" type="pres">
      <dgm:prSet presAssocID="{BDC14A19-BD9D-4890-89C7-6526063350C5}" presName="childNode2" presStyleLbl="bgAcc1" presStyleIdx="1" presStyleCnt="6" custScaleY="188683">
        <dgm:presLayoutVars>
          <dgm:bulletEnabled val="1"/>
        </dgm:presLayoutVars>
      </dgm:prSet>
      <dgm:spPr/>
    </dgm:pt>
    <dgm:pt modelId="{56C24F07-166F-40CE-833D-C0DB02493ED4}" type="pres">
      <dgm:prSet presAssocID="{BDC14A19-BD9D-4890-89C7-6526063350C5}" presName="childNode2tx" presStyleLbl="bgAcc1" presStyleIdx="1" presStyleCnt="6">
        <dgm:presLayoutVars>
          <dgm:bulletEnabled val="1"/>
        </dgm:presLayoutVars>
      </dgm:prSet>
      <dgm:spPr/>
    </dgm:pt>
    <dgm:pt modelId="{A2651BE8-65C0-483D-9205-807365FC23F5}" type="pres">
      <dgm:prSet presAssocID="{BDC14A19-BD9D-4890-89C7-6526063350C5}" presName="parentNode2" presStyleLbl="node1" presStyleIdx="1" presStyleCnt="6" custLinFactNeighborX="7360" custLinFactNeighborY="-48120">
        <dgm:presLayoutVars>
          <dgm:chMax val="0"/>
          <dgm:bulletEnabled val="1"/>
        </dgm:presLayoutVars>
      </dgm:prSet>
      <dgm:spPr/>
    </dgm:pt>
    <dgm:pt modelId="{BE117429-9D10-4D01-9446-9DB53D0BFFE6}" type="pres">
      <dgm:prSet presAssocID="{BDC14A19-BD9D-4890-89C7-6526063350C5}" presName="connSite2" presStyleCnt="0"/>
      <dgm:spPr/>
    </dgm:pt>
    <dgm:pt modelId="{D3D85A7C-34FF-4319-934A-02D527D2A5E1}" type="pres">
      <dgm:prSet presAssocID="{F0526FA0-9839-4B8E-9259-68E9BF15CC5F}" presName="Name18" presStyleLbl="sibTrans2D1" presStyleIdx="1" presStyleCnt="5"/>
      <dgm:spPr/>
    </dgm:pt>
    <dgm:pt modelId="{36D30B7E-D4F3-43ED-92EF-F5D61FC484E3}" type="pres">
      <dgm:prSet presAssocID="{67BEF219-ECDE-4A4C-87D9-01A69E63019C}" presName="composite1" presStyleCnt="0"/>
      <dgm:spPr/>
    </dgm:pt>
    <dgm:pt modelId="{41389DC5-B35C-4375-995B-0921A3492A3D}" type="pres">
      <dgm:prSet presAssocID="{67BEF219-ECDE-4A4C-87D9-01A69E63019C}" presName="dummyNode1" presStyleLbl="node1" presStyleIdx="1" presStyleCnt="6"/>
      <dgm:spPr/>
    </dgm:pt>
    <dgm:pt modelId="{3E22DED8-08F0-4B44-ADF3-B2371D10426B}" type="pres">
      <dgm:prSet presAssocID="{67BEF219-ECDE-4A4C-87D9-01A69E63019C}" presName="childNode1" presStyleLbl="bgAcc1" presStyleIdx="2" presStyleCnt="6">
        <dgm:presLayoutVars>
          <dgm:bulletEnabled val="1"/>
        </dgm:presLayoutVars>
      </dgm:prSet>
      <dgm:spPr/>
    </dgm:pt>
    <dgm:pt modelId="{98015DD6-EBDE-4795-92EC-55B7282E96CD}" type="pres">
      <dgm:prSet presAssocID="{67BEF219-ECDE-4A4C-87D9-01A69E63019C}" presName="childNode1tx" presStyleLbl="bgAcc1" presStyleIdx="2" presStyleCnt="6">
        <dgm:presLayoutVars>
          <dgm:bulletEnabled val="1"/>
        </dgm:presLayoutVars>
      </dgm:prSet>
      <dgm:spPr/>
    </dgm:pt>
    <dgm:pt modelId="{AFC38654-AFDC-4B01-9C90-44492DA774E0}" type="pres">
      <dgm:prSet presAssocID="{67BEF219-ECDE-4A4C-87D9-01A69E63019C}" presName="parentNode1" presStyleLbl="node1" presStyleIdx="2" presStyleCnt="6">
        <dgm:presLayoutVars>
          <dgm:chMax val="1"/>
          <dgm:bulletEnabled val="1"/>
        </dgm:presLayoutVars>
      </dgm:prSet>
      <dgm:spPr/>
    </dgm:pt>
    <dgm:pt modelId="{D70E06F9-6052-4DFC-AC32-1E52049B3C9E}" type="pres">
      <dgm:prSet presAssocID="{67BEF219-ECDE-4A4C-87D9-01A69E63019C}" presName="connSite1" presStyleCnt="0"/>
      <dgm:spPr/>
    </dgm:pt>
    <dgm:pt modelId="{EF944892-ADC7-40BC-8387-415BBA309405}" type="pres">
      <dgm:prSet presAssocID="{01A7FCB1-1113-4C85-AC3F-C93AA9C287BB}" presName="Name9" presStyleLbl="sibTrans2D1" presStyleIdx="2" presStyleCnt="5"/>
      <dgm:spPr/>
    </dgm:pt>
    <dgm:pt modelId="{04461756-A42B-4AC4-B430-DEF4C07B3E60}" type="pres">
      <dgm:prSet presAssocID="{E6EB392A-D102-499F-B742-517622570086}" presName="composite2" presStyleCnt="0"/>
      <dgm:spPr/>
    </dgm:pt>
    <dgm:pt modelId="{71D6EC07-F353-476E-A53E-10F22E4120E9}" type="pres">
      <dgm:prSet presAssocID="{E6EB392A-D102-499F-B742-517622570086}" presName="dummyNode2" presStyleLbl="node1" presStyleIdx="2" presStyleCnt="6"/>
      <dgm:spPr/>
    </dgm:pt>
    <dgm:pt modelId="{8CBF1D7A-EE54-4CAA-8285-327A1E996EF7}" type="pres">
      <dgm:prSet presAssocID="{E6EB392A-D102-499F-B742-517622570086}" presName="childNode2" presStyleLbl="bgAcc1" presStyleIdx="3" presStyleCnt="6" custScaleY="231911">
        <dgm:presLayoutVars>
          <dgm:bulletEnabled val="1"/>
        </dgm:presLayoutVars>
      </dgm:prSet>
      <dgm:spPr/>
    </dgm:pt>
    <dgm:pt modelId="{C7022835-0A02-456D-820F-4C59F43ECADC}" type="pres">
      <dgm:prSet presAssocID="{E6EB392A-D102-499F-B742-517622570086}" presName="childNode2tx" presStyleLbl="bgAcc1" presStyleIdx="3" presStyleCnt="6">
        <dgm:presLayoutVars>
          <dgm:bulletEnabled val="1"/>
        </dgm:presLayoutVars>
      </dgm:prSet>
      <dgm:spPr/>
    </dgm:pt>
    <dgm:pt modelId="{404B9591-3F72-4D2F-B5C3-0D5E7720B39C}" type="pres">
      <dgm:prSet presAssocID="{E6EB392A-D102-499F-B742-517622570086}" presName="parentNode2" presStyleLbl="node1" presStyleIdx="3" presStyleCnt="6" custLinFactNeighborX="3908" custLinFactNeighborY="-84513">
        <dgm:presLayoutVars>
          <dgm:chMax val="0"/>
          <dgm:bulletEnabled val="1"/>
        </dgm:presLayoutVars>
      </dgm:prSet>
      <dgm:spPr/>
    </dgm:pt>
    <dgm:pt modelId="{BC8BDC55-D940-4C59-A483-316186AD6306}" type="pres">
      <dgm:prSet presAssocID="{E6EB392A-D102-499F-B742-517622570086}" presName="connSite2" presStyleCnt="0"/>
      <dgm:spPr/>
    </dgm:pt>
    <dgm:pt modelId="{A1189458-4AD4-4A66-88DA-CC88BAF24932}" type="pres">
      <dgm:prSet presAssocID="{0332C5FE-371D-47E9-85E3-4A25B639637B}" presName="Name18" presStyleLbl="sibTrans2D1" presStyleIdx="3" presStyleCnt="5"/>
      <dgm:spPr/>
    </dgm:pt>
    <dgm:pt modelId="{BAE18DD5-0156-4B82-88BA-573DA7DE6183}" type="pres">
      <dgm:prSet presAssocID="{685E6E4C-7E99-44AA-BE1B-C8D7A7CD0D22}" presName="composite1" presStyleCnt="0"/>
      <dgm:spPr/>
    </dgm:pt>
    <dgm:pt modelId="{5E119845-BCDD-4015-AC54-2DCF1F255648}" type="pres">
      <dgm:prSet presAssocID="{685E6E4C-7E99-44AA-BE1B-C8D7A7CD0D22}" presName="dummyNode1" presStyleLbl="node1" presStyleIdx="3" presStyleCnt="6"/>
      <dgm:spPr/>
    </dgm:pt>
    <dgm:pt modelId="{6FF36E33-27DF-460C-8666-F289EDFE33E8}" type="pres">
      <dgm:prSet presAssocID="{685E6E4C-7E99-44AA-BE1B-C8D7A7CD0D22}" presName="childNode1" presStyleLbl="bgAcc1" presStyleIdx="4" presStyleCnt="6">
        <dgm:presLayoutVars>
          <dgm:bulletEnabled val="1"/>
        </dgm:presLayoutVars>
      </dgm:prSet>
      <dgm:spPr/>
    </dgm:pt>
    <dgm:pt modelId="{769909F1-8790-43C5-BC2D-6D8DF65487F3}" type="pres">
      <dgm:prSet presAssocID="{685E6E4C-7E99-44AA-BE1B-C8D7A7CD0D22}" presName="childNode1tx" presStyleLbl="bgAcc1" presStyleIdx="4" presStyleCnt="6">
        <dgm:presLayoutVars>
          <dgm:bulletEnabled val="1"/>
        </dgm:presLayoutVars>
      </dgm:prSet>
      <dgm:spPr/>
    </dgm:pt>
    <dgm:pt modelId="{0B3D6643-6DE8-488A-9801-3521C0F3DC63}" type="pres">
      <dgm:prSet presAssocID="{685E6E4C-7E99-44AA-BE1B-C8D7A7CD0D22}" presName="parentNode1" presStyleLbl="node1" presStyleIdx="4" presStyleCnt="6">
        <dgm:presLayoutVars>
          <dgm:chMax val="1"/>
          <dgm:bulletEnabled val="1"/>
        </dgm:presLayoutVars>
      </dgm:prSet>
      <dgm:spPr/>
    </dgm:pt>
    <dgm:pt modelId="{E01BEF4D-F395-48C3-9D9C-C8F1B6B70C2B}" type="pres">
      <dgm:prSet presAssocID="{685E6E4C-7E99-44AA-BE1B-C8D7A7CD0D22}" presName="connSite1" presStyleCnt="0"/>
      <dgm:spPr/>
    </dgm:pt>
    <dgm:pt modelId="{0D78E2B4-060A-4B04-A9AA-56A3650D5722}" type="pres">
      <dgm:prSet presAssocID="{0DA2FD21-1920-4A50-A5A0-57B2542965BB}" presName="Name9" presStyleLbl="sibTrans2D1" presStyleIdx="4" presStyleCnt="5"/>
      <dgm:spPr/>
    </dgm:pt>
    <dgm:pt modelId="{3081E387-A6B7-43BF-B161-DF4418BB424A}" type="pres">
      <dgm:prSet presAssocID="{11DD9801-7B4C-4EF1-AB0A-84A7DB049A40}" presName="composite2" presStyleCnt="0"/>
      <dgm:spPr/>
    </dgm:pt>
    <dgm:pt modelId="{3E2E7311-AC74-4E8C-9D45-D1ACEA79670F}" type="pres">
      <dgm:prSet presAssocID="{11DD9801-7B4C-4EF1-AB0A-84A7DB049A40}" presName="dummyNode2" presStyleLbl="node1" presStyleIdx="4" presStyleCnt="6"/>
      <dgm:spPr/>
    </dgm:pt>
    <dgm:pt modelId="{36C0786A-6E9C-4BE5-BE4D-2F1079334EBC}" type="pres">
      <dgm:prSet presAssocID="{11DD9801-7B4C-4EF1-AB0A-84A7DB049A40}" presName="childNode2" presStyleLbl="bgAcc1" presStyleIdx="5" presStyleCnt="6">
        <dgm:presLayoutVars>
          <dgm:bulletEnabled val="1"/>
        </dgm:presLayoutVars>
      </dgm:prSet>
      <dgm:spPr/>
    </dgm:pt>
    <dgm:pt modelId="{54EE819A-BC99-4F7C-BC94-064D5AE0340D}" type="pres">
      <dgm:prSet presAssocID="{11DD9801-7B4C-4EF1-AB0A-84A7DB049A40}" presName="childNode2tx" presStyleLbl="bgAcc1" presStyleIdx="5" presStyleCnt="6">
        <dgm:presLayoutVars>
          <dgm:bulletEnabled val="1"/>
        </dgm:presLayoutVars>
      </dgm:prSet>
      <dgm:spPr/>
    </dgm:pt>
    <dgm:pt modelId="{C4F8F0E4-F188-48B7-862C-2766246D1381}" type="pres">
      <dgm:prSet presAssocID="{11DD9801-7B4C-4EF1-AB0A-84A7DB049A40}" presName="parentNode2" presStyleLbl="node1" presStyleIdx="5" presStyleCnt="6">
        <dgm:presLayoutVars>
          <dgm:chMax val="0"/>
          <dgm:bulletEnabled val="1"/>
        </dgm:presLayoutVars>
      </dgm:prSet>
      <dgm:spPr/>
    </dgm:pt>
    <dgm:pt modelId="{955827BB-2AF9-440B-B70B-A08225947F02}" type="pres">
      <dgm:prSet presAssocID="{11DD9801-7B4C-4EF1-AB0A-84A7DB049A40}" presName="connSite2" presStyleCnt="0"/>
      <dgm:spPr/>
    </dgm:pt>
  </dgm:ptLst>
  <dgm:cxnLst>
    <dgm:cxn modelId="{69452802-3C5F-4EAB-ACE9-BD87013E8218}" type="presOf" srcId="{429BED45-66C3-4A07-9694-AC5D56B01D8B}" destId="{769909F1-8790-43C5-BC2D-6D8DF65487F3}" srcOrd="1" destOrd="0" presId="urn:microsoft.com/office/officeart/2005/8/layout/hProcess4"/>
    <dgm:cxn modelId="{1BDC060E-C02C-46F5-AF47-498E96D59F38}" type="presOf" srcId="{C4207EDC-FA5F-4028-9728-E80FFB9AA43E}" destId="{36C0786A-6E9C-4BE5-BE4D-2F1079334EBC}" srcOrd="0" destOrd="0" presId="urn:microsoft.com/office/officeart/2005/8/layout/hProcess4"/>
    <dgm:cxn modelId="{45570612-1AFD-4659-B5A5-3A5B61A1C4A6}" type="presOf" srcId="{46FDCF0A-1A31-4692-892A-05AD9FFF9EDE}" destId="{701C3E77-547D-4A68-A5C3-B4D0D61679D5}" srcOrd="0" destOrd="0" presId="urn:microsoft.com/office/officeart/2005/8/layout/hProcess4"/>
    <dgm:cxn modelId="{8E240B16-5965-4BC2-8568-2A3723BEE5F7}" type="presOf" srcId="{67BEF219-ECDE-4A4C-87D9-01A69E63019C}" destId="{AFC38654-AFDC-4B01-9C90-44492DA774E0}" srcOrd="0" destOrd="0" presId="urn:microsoft.com/office/officeart/2005/8/layout/hProcess4"/>
    <dgm:cxn modelId="{7778A618-32FD-46B0-8650-A95AFDEE7959}" type="presOf" srcId="{ADDA0F32-4D2D-46BA-AB61-AC437C088599}" destId="{8DF8AF5D-B2CC-4E3A-9CF1-A8C43C8F48D9}" srcOrd="0" destOrd="0" presId="urn:microsoft.com/office/officeart/2005/8/layout/hProcess4"/>
    <dgm:cxn modelId="{F2CED31A-BEB6-46F8-A715-20B7029F4F78}" type="presOf" srcId="{429BED45-66C3-4A07-9694-AC5D56B01D8B}" destId="{6FF36E33-27DF-460C-8666-F289EDFE33E8}" srcOrd="0" destOrd="0" presId="urn:microsoft.com/office/officeart/2005/8/layout/hProcess4"/>
    <dgm:cxn modelId="{49290D20-CDA5-4BD2-8735-FAA524DEE34B}" type="presOf" srcId="{3A0106EE-92E4-41EF-B6E2-5958B840926E}" destId="{C7022835-0A02-456D-820F-4C59F43ECADC}" srcOrd="1" destOrd="1" presId="urn:microsoft.com/office/officeart/2005/8/layout/hProcess4"/>
    <dgm:cxn modelId="{AABB9C21-029A-4156-AA5B-191612C147F4}" srcId="{11DD9801-7B4C-4EF1-AB0A-84A7DB049A40}" destId="{C4207EDC-FA5F-4028-9728-E80FFB9AA43E}" srcOrd="0" destOrd="0" parTransId="{8F87ADF6-47F3-4C61-82F3-A394E764F0CE}" sibTransId="{A231B0A9-BDAD-4463-B81B-06D0A86B5249}"/>
    <dgm:cxn modelId="{B0462122-B000-4944-91AF-CDFDAF253502}" type="presOf" srcId="{C4207EDC-FA5F-4028-9728-E80FFB9AA43E}" destId="{54EE819A-BC99-4F7C-BC94-064D5AE0340D}" srcOrd="1" destOrd="0" presId="urn:microsoft.com/office/officeart/2005/8/layout/hProcess4"/>
    <dgm:cxn modelId="{967AA726-3D2C-44FA-A2EE-070351C3FEFD}" srcId="{685E6E4C-7E99-44AA-BE1B-C8D7A7CD0D22}" destId="{27C613F8-7CBB-4582-9DD0-978F40F1054F}" srcOrd="2" destOrd="0" parTransId="{D6E0ED9B-40DF-4811-BAA3-684475F6F54D}" sibTransId="{466C3D51-3754-46CA-8794-D5A88EC38CB6}"/>
    <dgm:cxn modelId="{33FC2A28-C1CB-4A04-BA04-F0F17F501792}" srcId="{939426B8-1F90-4EFA-B2C0-7FDD6E3F778B}" destId="{E6EB392A-D102-499F-B742-517622570086}" srcOrd="3" destOrd="0" parTransId="{C6AFB47F-EF1A-47FE-A8FA-AA87A0C528E4}" sibTransId="{0332C5FE-371D-47E9-85E3-4A25B639637B}"/>
    <dgm:cxn modelId="{5A03102C-1AD9-4896-B3E6-C16A78E74387}" srcId="{E6EB392A-D102-499F-B742-517622570086}" destId="{3E7B34B0-4100-4764-984E-85E005260C72}" srcOrd="0" destOrd="0" parTransId="{8F5E66FD-8FFA-46E1-B5C1-E49E71D0350A}" sibTransId="{92F2093A-A040-425D-8C56-CE5D6533A973}"/>
    <dgm:cxn modelId="{4387102C-00FB-4862-901A-980F68D530C5}" type="presOf" srcId="{685E6E4C-7E99-44AA-BE1B-C8D7A7CD0D22}" destId="{0B3D6643-6DE8-488A-9801-3521C0F3DC63}" srcOrd="0" destOrd="0" presId="urn:microsoft.com/office/officeart/2005/8/layout/hProcess4"/>
    <dgm:cxn modelId="{FB143130-9359-4AB9-A143-CDF9A62A5E38}" type="presOf" srcId="{BDA5F4E8-70DD-4BA1-B287-BAE0384E952D}" destId="{56C24F07-166F-40CE-833D-C0DB02493ED4}" srcOrd="1" destOrd="0" presId="urn:microsoft.com/office/officeart/2005/8/layout/hProcess4"/>
    <dgm:cxn modelId="{F64F743B-8672-4FC8-AD84-A91B5360C619}" srcId="{46FDCF0A-1A31-4692-892A-05AD9FFF9EDE}" destId="{F87963A4-58F9-4B27-8A74-1F24D36D293A}" srcOrd="0" destOrd="0" parTransId="{03918DC3-60D0-4017-A44C-B28545A638B8}" sibTransId="{1C205F94-B189-49E0-AC0E-EA3A29FB1D3B}"/>
    <dgm:cxn modelId="{D4E0A83E-1F82-438C-9F7F-D279A0B337BB}" type="presOf" srcId="{F87963A4-58F9-4B27-8A74-1F24D36D293A}" destId="{3D8956D3-8FF6-4605-AC10-BE0F771DCBFE}" srcOrd="0" destOrd="0" presId="urn:microsoft.com/office/officeart/2005/8/layout/hProcess4"/>
    <dgm:cxn modelId="{F670CA60-4DA4-4702-878C-9C966DD3E466}" type="presOf" srcId="{976AAAA3-BADC-439F-BF95-6167F5A17D0D}" destId="{C7022835-0A02-456D-820F-4C59F43ECADC}" srcOrd="1" destOrd="2" presId="urn:microsoft.com/office/officeart/2005/8/layout/hProcess4"/>
    <dgm:cxn modelId="{98EE3247-F73A-4A47-BFDC-B877B0554BFC}" type="presOf" srcId="{BDA5F4E8-70DD-4BA1-B287-BAE0384E952D}" destId="{DDB36BDF-47E4-4626-8591-9FDA7F040C27}" srcOrd="0" destOrd="0" presId="urn:microsoft.com/office/officeart/2005/8/layout/hProcess4"/>
    <dgm:cxn modelId="{AEBD214A-473C-4C28-804C-10514E5426E1}" type="presOf" srcId="{BDC14A19-BD9D-4890-89C7-6526063350C5}" destId="{A2651BE8-65C0-483D-9205-807365FC23F5}" srcOrd="0" destOrd="0" presId="urn:microsoft.com/office/officeart/2005/8/layout/hProcess4"/>
    <dgm:cxn modelId="{52C2DA4D-A5B5-4A3F-A4FD-5B2C4182E4CD}" type="presOf" srcId="{27C613F8-7CBB-4582-9DD0-978F40F1054F}" destId="{6FF36E33-27DF-460C-8666-F289EDFE33E8}" srcOrd="0" destOrd="2" presId="urn:microsoft.com/office/officeart/2005/8/layout/hProcess4"/>
    <dgm:cxn modelId="{08635E6F-CF25-45A3-BD31-2BA11E7C4E38}" type="presOf" srcId="{27C613F8-7CBB-4582-9DD0-978F40F1054F}" destId="{769909F1-8790-43C5-BC2D-6D8DF65487F3}" srcOrd="1" destOrd="2" presId="urn:microsoft.com/office/officeart/2005/8/layout/hProcess4"/>
    <dgm:cxn modelId="{0E20DE4F-5B58-4BC2-8A35-006C1493E9F9}" type="presOf" srcId="{37E78A64-85E7-4D98-A884-5D6233E7C895}" destId="{769909F1-8790-43C5-BC2D-6D8DF65487F3}" srcOrd="1" destOrd="1" presId="urn:microsoft.com/office/officeart/2005/8/layout/hProcess4"/>
    <dgm:cxn modelId="{6BB08A51-BA85-460B-B454-D98E82009661}" type="presOf" srcId="{E6EB392A-D102-499F-B742-517622570086}" destId="{404B9591-3F72-4D2F-B5C3-0D5E7720B39C}" srcOrd="0" destOrd="0" presId="urn:microsoft.com/office/officeart/2005/8/layout/hProcess4"/>
    <dgm:cxn modelId="{D7C81073-22B5-41E7-8A76-FF815B48D266}" type="presOf" srcId="{21C3121D-02F1-4952-8324-8B24B970A383}" destId="{56C24F07-166F-40CE-833D-C0DB02493ED4}" srcOrd="1" destOrd="3" presId="urn:microsoft.com/office/officeart/2005/8/layout/hProcess4"/>
    <dgm:cxn modelId="{8BA98576-4611-496C-BE8B-7DF6D90D3443}" srcId="{67BEF219-ECDE-4A4C-87D9-01A69E63019C}" destId="{5BF79B31-7922-40F4-8E58-65DC77687270}" srcOrd="0" destOrd="0" parTransId="{F8BE7E32-C9CB-4186-8164-7DF3AD36AC4A}" sibTransId="{365E5835-65B3-4F00-A67D-5AB43CBD8F17}"/>
    <dgm:cxn modelId="{E29A437C-4CC1-4F44-B97F-82D93AB23A06}" type="presOf" srcId="{37E78A64-85E7-4D98-A884-5D6233E7C895}" destId="{6FF36E33-27DF-460C-8666-F289EDFE33E8}" srcOrd="0" destOrd="1" presId="urn:microsoft.com/office/officeart/2005/8/layout/hProcess4"/>
    <dgm:cxn modelId="{D3FDB17C-1B57-4C7B-9E2E-B540630F43EC}" type="presOf" srcId="{5BF79B31-7922-40F4-8E58-65DC77687270}" destId="{3E22DED8-08F0-4B44-ADF3-B2371D10426B}" srcOrd="0" destOrd="0" presId="urn:microsoft.com/office/officeart/2005/8/layout/hProcess4"/>
    <dgm:cxn modelId="{7CD3CC7D-C7DA-4691-B4D4-3A78B9E92F95}" type="presOf" srcId="{5E99ECDC-1C2F-4045-8960-919ED2766975}" destId="{DDB36BDF-47E4-4626-8591-9FDA7F040C27}" srcOrd="0" destOrd="1" presId="urn:microsoft.com/office/officeart/2005/8/layout/hProcess4"/>
    <dgm:cxn modelId="{E1BD587F-A328-4A83-9523-1D5B14E68C1B}" srcId="{939426B8-1F90-4EFA-B2C0-7FDD6E3F778B}" destId="{46FDCF0A-1A31-4692-892A-05AD9FFF9EDE}" srcOrd="0" destOrd="0" parTransId="{73766994-9036-4380-9A8B-CC1EBE82514C}" sibTransId="{ADDA0F32-4D2D-46BA-AB61-AC437C088599}"/>
    <dgm:cxn modelId="{EFED1D81-A788-4E7E-9EE3-822A5B418636}" type="presOf" srcId="{375964DB-13EC-4736-A865-81CF44926133}" destId="{56C24F07-166F-40CE-833D-C0DB02493ED4}" srcOrd="1" destOrd="2" presId="urn:microsoft.com/office/officeart/2005/8/layout/hProcess4"/>
    <dgm:cxn modelId="{51192C83-E030-4FD6-833C-FFD5F45B1DE3}" type="presOf" srcId="{0DA2FD21-1920-4A50-A5A0-57B2542965BB}" destId="{0D78E2B4-060A-4B04-A9AA-56A3650D5722}" srcOrd="0" destOrd="0" presId="urn:microsoft.com/office/officeart/2005/8/layout/hProcess4"/>
    <dgm:cxn modelId="{ACE05283-4E17-4A52-A591-F92FD3E0D068}" type="presOf" srcId="{8BD558F2-A351-4003-9D5F-27EBD746227F}" destId="{98015DD6-EBDE-4795-92EC-55B7282E96CD}" srcOrd="1" destOrd="1" presId="urn:microsoft.com/office/officeart/2005/8/layout/hProcess4"/>
    <dgm:cxn modelId="{E5626A85-FEC2-4AC4-8667-CA2F6392FD6C}" type="presOf" srcId="{3E7B34B0-4100-4764-984E-85E005260C72}" destId="{C7022835-0A02-456D-820F-4C59F43ECADC}" srcOrd="1" destOrd="0" presId="urn:microsoft.com/office/officeart/2005/8/layout/hProcess4"/>
    <dgm:cxn modelId="{4E04CB87-561F-4A38-9E54-C56514D16EFF}" type="presOf" srcId="{01A7FCB1-1113-4C85-AC3F-C93AA9C287BB}" destId="{EF944892-ADC7-40BC-8387-415BBA309405}" srcOrd="0" destOrd="0" presId="urn:microsoft.com/office/officeart/2005/8/layout/hProcess4"/>
    <dgm:cxn modelId="{B89E9588-6139-4CBD-A9FE-8245DB4CB595}" srcId="{685E6E4C-7E99-44AA-BE1B-C8D7A7CD0D22}" destId="{37E78A64-85E7-4D98-A884-5D6233E7C895}" srcOrd="1" destOrd="0" parTransId="{1A3F1C59-FE44-49F5-A51A-C6A65F1D84B2}" sibTransId="{70E9657F-56FB-4744-ABD2-231BFD02C018}"/>
    <dgm:cxn modelId="{CCE29E8A-42A3-421F-8639-2345270BB1F3}" srcId="{939426B8-1F90-4EFA-B2C0-7FDD6E3F778B}" destId="{67BEF219-ECDE-4A4C-87D9-01A69E63019C}" srcOrd="2" destOrd="0" parTransId="{F686D48D-2FAF-4271-8CA2-10A46E65D8D7}" sibTransId="{01A7FCB1-1113-4C85-AC3F-C93AA9C287BB}"/>
    <dgm:cxn modelId="{0E062B8F-D39D-4176-9D69-26DD9203F5AF}" type="presOf" srcId="{3A0106EE-92E4-41EF-B6E2-5958B840926E}" destId="{8CBF1D7A-EE54-4CAA-8285-327A1E996EF7}" srcOrd="0" destOrd="1" presId="urn:microsoft.com/office/officeart/2005/8/layout/hProcess4"/>
    <dgm:cxn modelId="{060C9EA2-4111-4CD4-8498-E706956818B1}" type="presOf" srcId="{939426B8-1F90-4EFA-B2C0-7FDD6E3F778B}" destId="{017D4F16-42F2-4D46-B0CD-D394C35BACB2}" srcOrd="0" destOrd="0" presId="urn:microsoft.com/office/officeart/2005/8/layout/hProcess4"/>
    <dgm:cxn modelId="{965160A4-FA4D-497C-BA66-B8E509A87E29}" srcId="{BDC14A19-BD9D-4890-89C7-6526063350C5}" destId="{21C3121D-02F1-4952-8324-8B24B970A383}" srcOrd="3" destOrd="0" parTransId="{EF49EC47-2157-4E5E-9972-94B0FAC87A35}" sibTransId="{7FC11A0C-E1A3-4662-AA8F-47E7CF728688}"/>
    <dgm:cxn modelId="{40F349AF-3B8A-4592-8CE9-E0EB59DCEF93}" type="presOf" srcId="{0332C5FE-371D-47E9-85E3-4A25B639637B}" destId="{A1189458-4AD4-4A66-88DA-CC88BAF24932}" srcOrd="0" destOrd="0" presId="urn:microsoft.com/office/officeart/2005/8/layout/hProcess4"/>
    <dgm:cxn modelId="{75966BAF-6938-4FD2-BA26-935B1747F171}" srcId="{BDC14A19-BD9D-4890-89C7-6526063350C5}" destId="{BDA5F4E8-70DD-4BA1-B287-BAE0384E952D}" srcOrd="0" destOrd="0" parTransId="{AEA2B8A2-FCD7-450C-8A7B-4A2B7C808FC3}" sibTransId="{04380C80-48D8-4E6A-8BB5-BEC8BA48BBD1}"/>
    <dgm:cxn modelId="{00F50CB2-F85A-408B-815F-5BB54379FCFF}" type="presOf" srcId="{5BF79B31-7922-40F4-8E58-65DC77687270}" destId="{98015DD6-EBDE-4795-92EC-55B7282E96CD}" srcOrd="1" destOrd="0" presId="urn:microsoft.com/office/officeart/2005/8/layout/hProcess4"/>
    <dgm:cxn modelId="{2ED935B4-71FD-422D-8583-F17D8D9F6C09}" srcId="{939426B8-1F90-4EFA-B2C0-7FDD6E3F778B}" destId="{685E6E4C-7E99-44AA-BE1B-C8D7A7CD0D22}" srcOrd="4" destOrd="0" parTransId="{3B8920E4-7256-4F73-B891-9097B10D3B07}" sibTransId="{0DA2FD21-1920-4A50-A5A0-57B2542965BB}"/>
    <dgm:cxn modelId="{948089B4-EE2C-41B2-A56B-29B25B19161F}" type="presOf" srcId="{21C3121D-02F1-4952-8324-8B24B970A383}" destId="{DDB36BDF-47E4-4626-8591-9FDA7F040C27}" srcOrd="0" destOrd="3" presId="urn:microsoft.com/office/officeart/2005/8/layout/hProcess4"/>
    <dgm:cxn modelId="{A79610BE-60E3-4F0A-BA0F-A799A258983A}" type="presOf" srcId="{3E7B34B0-4100-4764-984E-85E005260C72}" destId="{8CBF1D7A-EE54-4CAA-8285-327A1E996EF7}" srcOrd="0" destOrd="0" presId="urn:microsoft.com/office/officeart/2005/8/layout/hProcess4"/>
    <dgm:cxn modelId="{21151BC1-4969-4640-9769-B86094C960ED}" type="presOf" srcId="{976AAAA3-BADC-439F-BF95-6167F5A17D0D}" destId="{8CBF1D7A-EE54-4CAA-8285-327A1E996EF7}" srcOrd="0" destOrd="2" presId="urn:microsoft.com/office/officeart/2005/8/layout/hProcess4"/>
    <dgm:cxn modelId="{EC4330C2-66CE-4D54-B554-AFDEB319F00F}" srcId="{BDC14A19-BD9D-4890-89C7-6526063350C5}" destId="{375964DB-13EC-4736-A865-81CF44926133}" srcOrd="2" destOrd="0" parTransId="{519F7476-32D0-4973-B9EA-786ABFA06891}" sibTransId="{07841BB7-FE20-41D2-9808-367BA3A21709}"/>
    <dgm:cxn modelId="{7D306CC2-128F-4775-98C1-5F25076B7559}" srcId="{E6EB392A-D102-499F-B742-517622570086}" destId="{976AAAA3-BADC-439F-BF95-6167F5A17D0D}" srcOrd="2" destOrd="0" parTransId="{F0DE5DBC-E223-451B-8376-2D90FACEED75}" sibTransId="{4A0D3B1F-DE8A-4B98-B84B-2655401FCF2D}"/>
    <dgm:cxn modelId="{8F8401C5-0158-4845-8EC8-C4C2E4FBB5CC}" srcId="{939426B8-1F90-4EFA-B2C0-7FDD6E3F778B}" destId="{BDC14A19-BD9D-4890-89C7-6526063350C5}" srcOrd="1" destOrd="0" parTransId="{D6F2A2DF-7B25-4AAD-8B3A-B8A318ACD7A4}" sibTransId="{F0526FA0-9839-4B8E-9259-68E9BF15CC5F}"/>
    <dgm:cxn modelId="{1B42FFC7-E74F-492B-85AE-AAF58D768A62}" srcId="{E6EB392A-D102-499F-B742-517622570086}" destId="{3A0106EE-92E4-41EF-B6E2-5958B840926E}" srcOrd="1" destOrd="0" parTransId="{C8180871-C809-4DED-8C73-5F3B55B5953A}" sibTransId="{E0FBF0CF-B44E-4B19-872B-1DFCF6DAEB24}"/>
    <dgm:cxn modelId="{554C77C9-3AE1-4EA4-8E31-D21D47C67DD9}" srcId="{67BEF219-ECDE-4A4C-87D9-01A69E63019C}" destId="{8BD558F2-A351-4003-9D5F-27EBD746227F}" srcOrd="1" destOrd="0" parTransId="{74A55CE4-2CA2-4573-8D5B-CD3CA9C25785}" sibTransId="{CF564307-0DCF-4BFE-AB00-2C61280739DD}"/>
    <dgm:cxn modelId="{05091AD3-6BCB-4329-92B3-1D81517E68EB}" type="presOf" srcId="{5E99ECDC-1C2F-4045-8960-919ED2766975}" destId="{56C24F07-166F-40CE-833D-C0DB02493ED4}" srcOrd="1" destOrd="1" presId="urn:microsoft.com/office/officeart/2005/8/layout/hProcess4"/>
    <dgm:cxn modelId="{0E50FDD3-D2C8-4931-BE6E-EB55026575AB}" srcId="{939426B8-1F90-4EFA-B2C0-7FDD6E3F778B}" destId="{11DD9801-7B4C-4EF1-AB0A-84A7DB049A40}" srcOrd="5" destOrd="0" parTransId="{26E914EB-1AAE-4DD5-BCAB-00FD876FC4BB}" sibTransId="{FC8B71B0-C569-4D82-AF0F-B3E8566343E4}"/>
    <dgm:cxn modelId="{B304B2D8-093A-4686-956F-F57A18CC46F2}" type="presOf" srcId="{11DD9801-7B4C-4EF1-AB0A-84A7DB049A40}" destId="{C4F8F0E4-F188-48B7-862C-2766246D1381}" srcOrd="0" destOrd="0" presId="urn:microsoft.com/office/officeart/2005/8/layout/hProcess4"/>
    <dgm:cxn modelId="{5FC0EED8-62C2-4F6F-93ED-1DAAC821F753}" srcId="{685E6E4C-7E99-44AA-BE1B-C8D7A7CD0D22}" destId="{429BED45-66C3-4A07-9694-AC5D56B01D8B}" srcOrd="0" destOrd="0" parTransId="{48721E1F-312B-4709-9B96-E90F6D32110D}" sibTransId="{12A9A64B-C8C1-4440-A10B-726C06DAE7A3}"/>
    <dgm:cxn modelId="{B4B951E7-4987-4E54-A44E-63C59FC1F996}" srcId="{BDC14A19-BD9D-4890-89C7-6526063350C5}" destId="{5E99ECDC-1C2F-4045-8960-919ED2766975}" srcOrd="1" destOrd="0" parTransId="{9E765611-9E14-41F9-86F7-B5DCAECD7236}" sibTransId="{E1CBB165-4E5F-48CA-8E84-E6DB8B7E73A4}"/>
    <dgm:cxn modelId="{02932AF1-47BB-46BC-9D3F-E8575DF77825}" type="presOf" srcId="{8BD558F2-A351-4003-9D5F-27EBD746227F}" destId="{3E22DED8-08F0-4B44-ADF3-B2371D10426B}" srcOrd="0" destOrd="1" presId="urn:microsoft.com/office/officeart/2005/8/layout/hProcess4"/>
    <dgm:cxn modelId="{87AA9BF2-9D63-4C27-B7B7-93FB06F6E1B2}" type="presOf" srcId="{F0526FA0-9839-4B8E-9259-68E9BF15CC5F}" destId="{D3D85A7C-34FF-4319-934A-02D527D2A5E1}" srcOrd="0" destOrd="0" presId="urn:microsoft.com/office/officeart/2005/8/layout/hProcess4"/>
    <dgm:cxn modelId="{F6BB6CF7-1F84-4AB4-91B0-FC466E9D70BC}" type="presOf" srcId="{375964DB-13EC-4736-A865-81CF44926133}" destId="{DDB36BDF-47E4-4626-8591-9FDA7F040C27}" srcOrd="0" destOrd="2" presId="urn:microsoft.com/office/officeart/2005/8/layout/hProcess4"/>
    <dgm:cxn modelId="{EB5D99FC-1BF9-429E-BF48-52A704D06200}" type="presOf" srcId="{F87963A4-58F9-4B27-8A74-1F24D36D293A}" destId="{B81B83DD-D2D7-4FD5-AE8E-D0C685E6E8F0}" srcOrd="1" destOrd="0" presId="urn:microsoft.com/office/officeart/2005/8/layout/hProcess4"/>
    <dgm:cxn modelId="{33357C73-0567-452D-ABD9-DF9E7E818115}" type="presParOf" srcId="{017D4F16-42F2-4D46-B0CD-D394C35BACB2}" destId="{29F122CD-4332-4183-AD3B-A948F0A0E76E}" srcOrd="0" destOrd="0" presId="urn:microsoft.com/office/officeart/2005/8/layout/hProcess4"/>
    <dgm:cxn modelId="{E985469E-DC84-4676-8B8E-0434AA5EF384}" type="presParOf" srcId="{017D4F16-42F2-4D46-B0CD-D394C35BACB2}" destId="{FAF59844-6E54-4B29-AD2D-55A05F2615F5}" srcOrd="1" destOrd="0" presId="urn:microsoft.com/office/officeart/2005/8/layout/hProcess4"/>
    <dgm:cxn modelId="{095965E5-96BF-4D97-AC8F-19547DDC54BF}" type="presParOf" srcId="{017D4F16-42F2-4D46-B0CD-D394C35BACB2}" destId="{DAABC947-7814-424A-BC35-15165637E3D3}" srcOrd="2" destOrd="0" presId="urn:microsoft.com/office/officeart/2005/8/layout/hProcess4"/>
    <dgm:cxn modelId="{F588EA19-A7A4-43DC-B29F-253E26F82CA9}" type="presParOf" srcId="{DAABC947-7814-424A-BC35-15165637E3D3}" destId="{572799AA-B466-414C-B73C-28FFDE42C44E}" srcOrd="0" destOrd="0" presId="urn:microsoft.com/office/officeart/2005/8/layout/hProcess4"/>
    <dgm:cxn modelId="{4F194D4B-6558-42CB-826D-393125304994}" type="presParOf" srcId="{572799AA-B466-414C-B73C-28FFDE42C44E}" destId="{BCAE0C90-FF6E-4FA2-AC51-76FE0B689645}" srcOrd="0" destOrd="0" presId="urn:microsoft.com/office/officeart/2005/8/layout/hProcess4"/>
    <dgm:cxn modelId="{645753E2-B86C-4A2A-8C14-FB16B347A3AA}" type="presParOf" srcId="{572799AA-B466-414C-B73C-28FFDE42C44E}" destId="{3D8956D3-8FF6-4605-AC10-BE0F771DCBFE}" srcOrd="1" destOrd="0" presId="urn:microsoft.com/office/officeart/2005/8/layout/hProcess4"/>
    <dgm:cxn modelId="{C85AF01B-356C-4A1F-84C0-27ED4DB3141C}" type="presParOf" srcId="{572799AA-B466-414C-B73C-28FFDE42C44E}" destId="{B81B83DD-D2D7-4FD5-AE8E-D0C685E6E8F0}" srcOrd="2" destOrd="0" presId="urn:microsoft.com/office/officeart/2005/8/layout/hProcess4"/>
    <dgm:cxn modelId="{C54D3C71-8396-4DD6-BDCD-BC28754E9921}" type="presParOf" srcId="{572799AA-B466-414C-B73C-28FFDE42C44E}" destId="{701C3E77-547D-4A68-A5C3-B4D0D61679D5}" srcOrd="3" destOrd="0" presId="urn:microsoft.com/office/officeart/2005/8/layout/hProcess4"/>
    <dgm:cxn modelId="{43D913F1-E521-4F9B-B350-33DF01C7C23C}" type="presParOf" srcId="{572799AA-B466-414C-B73C-28FFDE42C44E}" destId="{3D40E9B7-6CCE-427D-B88B-2429D77BF341}" srcOrd="4" destOrd="0" presId="urn:microsoft.com/office/officeart/2005/8/layout/hProcess4"/>
    <dgm:cxn modelId="{96907877-7893-48CE-8E43-50E2D1FDE0BF}" type="presParOf" srcId="{DAABC947-7814-424A-BC35-15165637E3D3}" destId="{8DF8AF5D-B2CC-4E3A-9CF1-A8C43C8F48D9}" srcOrd="1" destOrd="0" presId="urn:microsoft.com/office/officeart/2005/8/layout/hProcess4"/>
    <dgm:cxn modelId="{CD3213B7-9DEF-43C4-A90F-E65DE2A5747B}" type="presParOf" srcId="{DAABC947-7814-424A-BC35-15165637E3D3}" destId="{8403930F-AABC-4AAC-97DE-2EBE49B897A4}" srcOrd="2" destOrd="0" presId="urn:microsoft.com/office/officeart/2005/8/layout/hProcess4"/>
    <dgm:cxn modelId="{285FE66F-F6FD-4DDA-97B7-D8EA363742FA}" type="presParOf" srcId="{8403930F-AABC-4AAC-97DE-2EBE49B897A4}" destId="{FFB459E8-5643-4EC3-ABC4-3FA46D7214E5}" srcOrd="0" destOrd="0" presId="urn:microsoft.com/office/officeart/2005/8/layout/hProcess4"/>
    <dgm:cxn modelId="{F1330384-2BFF-4BE4-9EB6-7DFB9ABF202F}" type="presParOf" srcId="{8403930F-AABC-4AAC-97DE-2EBE49B897A4}" destId="{DDB36BDF-47E4-4626-8591-9FDA7F040C27}" srcOrd="1" destOrd="0" presId="urn:microsoft.com/office/officeart/2005/8/layout/hProcess4"/>
    <dgm:cxn modelId="{9C54338C-0E5B-4974-9793-82BA7D432F5B}" type="presParOf" srcId="{8403930F-AABC-4AAC-97DE-2EBE49B897A4}" destId="{56C24F07-166F-40CE-833D-C0DB02493ED4}" srcOrd="2" destOrd="0" presId="urn:microsoft.com/office/officeart/2005/8/layout/hProcess4"/>
    <dgm:cxn modelId="{74EA0EBD-006E-4400-9F14-1F263E8773F8}" type="presParOf" srcId="{8403930F-AABC-4AAC-97DE-2EBE49B897A4}" destId="{A2651BE8-65C0-483D-9205-807365FC23F5}" srcOrd="3" destOrd="0" presId="urn:microsoft.com/office/officeart/2005/8/layout/hProcess4"/>
    <dgm:cxn modelId="{B7A04469-E7D6-4A25-939B-D762186ECFB3}" type="presParOf" srcId="{8403930F-AABC-4AAC-97DE-2EBE49B897A4}" destId="{BE117429-9D10-4D01-9446-9DB53D0BFFE6}" srcOrd="4" destOrd="0" presId="urn:microsoft.com/office/officeart/2005/8/layout/hProcess4"/>
    <dgm:cxn modelId="{26651711-A667-45E3-B979-74ED5B197906}" type="presParOf" srcId="{DAABC947-7814-424A-BC35-15165637E3D3}" destId="{D3D85A7C-34FF-4319-934A-02D527D2A5E1}" srcOrd="3" destOrd="0" presId="urn:microsoft.com/office/officeart/2005/8/layout/hProcess4"/>
    <dgm:cxn modelId="{EC7A7053-9CB0-411D-BB36-9BA33FE776C4}" type="presParOf" srcId="{DAABC947-7814-424A-BC35-15165637E3D3}" destId="{36D30B7E-D4F3-43ED-92EF-F5D61FC484E3}" srcOrd="4" destOrd="0" presId="urn:microsoft.com/office/officeart/2005/8/layout/hProcess4"/>
    <dgm:cxn modelId="{ADF2AFF3-2D9E-4EB6-8382-D8F7FC143CF4}" type="presParOf" srcId="{36D30B7E-D4F3-43ED-92EF-F5D61FC484E3}" destId="{41389DC5-B35C-4375-995B-0921A3492A3D}" srcOrd="0" destOrd="0" presId="urn:microsoft.com/office/officeart/2005/8/layout/hProcess4"/>
    <dgm:cxn modelId="{2F3B5CFD-7B23-4C69-B7AC-3AB6168FA5DD}" type="presParOf" srcId="{36D30B7E-D4F3-43ED-92EF-F5D61FC484E3}" destId="{3E22DED8-08F0-4B44-ADF3-B2371D10426B}" srcOrd="1" destOrd="0" presId="urn:microsoft.com/office/officeart/2005/8/layout/hProcess4"/>
    <dgm:cxn modelId="{887B6EF8-BFA5-476B-8E55-F36EA1D99219}" type="presParOf" srcId="{36D30B7E-D4F3-43ED-92EF-F5D61FC484E3}" destId="{98015DD6-EBDE-4795-92EC-55B7282E96CD}" srcOrd="2" destOrd="0" presId="urn:microsoft.com/office/officeart/2005/8/layout/hProcess4"/>
    <dgm:cxn modelId="{60B18EE6-C9FE-4BC1-A571-50967757CB99}" type="presParOf" srcId="{36D30B7E-D4F3-43ED-92EF-F5D61FC484E3}" destId="{AFC38654-AFDC-4B01-9C90-44492DA774E0}" srcOrd="3" destOrd="0" presId="urn:microsoft.com/office/officeart/2005/8/layout/hProcess4"/>
    <dgm:cxn modelId="{00877DD7-97E6-48B8-B06A-3047BE31DD71}" type="presParOf" srcId="{36D30B7E-D4F3-43ED-92EF-F5D61FC484E3}" destId="{D70E06F9-6052-4DFC-AC32-1E52049B3C9E}" srcOrd="4" destOrd="0" presId="urn:microsoft.com/office/officeart/2005/8/layout/hProcess4"/>
    <dgm:cxn modelId="{A7032706-6E31-4BB7-B69E-20CC64B63A06}" type="presParOf" srcId="{DAABC947-7814-424A-BC35-15165637E3D3}" destId="{EF944892-ADC7-40BC-8387-415BBA309405}" srcOrd="5" destOrd="0" presId="urn:microsoft.com/office/officeart/2005/8/layout/hProcess4"/>
    <dgm:cxn modelId="{477FCB1D-1972-4C82-83CD-D5BE112D257B}" type="presParOf" srcId="{DAABC947-7814-424A-BC35-15165637E3D3}" destId="{04461756-A42B-4AC4-B430-DEF4C07B3E60}" srcOrd="6" destOrd="0" presId="urn:microsoft.com/office/officeart/2005/8/layout/hProcess4"/>
    <dgm:cxn modelId="{0EBF12F1-719A-49B7-B52A-A49B240DB283}" type="presParOf" srcId="{04461756-A42B-4AC4-B430-DEF4C07B3E60}" destId="{71D6EC07-F353-476E-A53E-10F22E4120E9}" srcOrd="0" destOrd="0" presId="urn:microsoft.com/office/officeart/2005/8/layout/hProcess4"/>
    <dgm:cxn modelId="{EF22BCE6-074D-4195-A6A9-A56431E42820}" type="presParOf" srcId="{04461756-A42B-4AC4-B430-DEF4C07B3E60}" destId="{8CBF1D7A-EE54-4CAA-8285-327A1E996EF7}" srcOrd="1" destOrd="0" presId="urn:microsoft.com/office/officeart/2005/8/layout/hProcess4"/>
    <dgm:cxn modelId="{3E8EC7BF-4DD1-4E86-8E08-D6FD83D73B9B}" type="presParOf" srcId="{04461756-A42B-4AC4-B430-DEF4C07B3E60}" destId="{C7022835-0A02-456D-820F-4C59F43ECADC}" srcOrd="2" destOrd="0" presId="urn:microsoft.com/office/officeart/2005/8/layout/hProcess4"/>
    <dgm:cxn modelId="{56E4C2A4-E8ED-46DD-BF6B-D6DA2D923364}" type="presParOf" srcId="{04461756-A42B-4AC4-B430-DEF4C07B3E60}" destId="{404B9591-3F72-4D2F-B5C3-0D5E7720B39C}" srcOrd="3" destOrd="0" presId="urn:microsoft.com/office/officeart/2005/8/layout/hProcess4"/>
    <dgm:cxn modelId="{9233CE7C-2E4E-4432-8C60-2FD802167265}" type="presParOf" srcId="{04461756-A42B-4AC4-B430-DEF4C07B3E60}" destId="{BC8BDC55-D940-4C59-A483-316186AD6306}" srcOrd="4" destOrd="0" presId="urn:microsoft.com/office/officeart/2005/8/layout/hProcess4"/>
    <dgm:cxn modelId="{F42B9DEB-249D-42AF-903C-0FC3AD959088}" type="presParOf" srcId="{DAABC947-7814-424A-BC35-15165637E3D3}" destId="{A1189458-4AD4-4A66-88DA-CC88BAF24932}" srcOrd="7" destOrd="0" presId="urn:microsoft.com/office/officeart/2005/8/layout/hProcess4"/>
    <dgm:cxn modelId="{2D0BD19E-48DC-4FCA-B280-47CBBF6763CC}" type="presParOf" srcId="{DAABC947-7814-424A-BC35-15165637E3D3}" destId="{BAE18DD5-0156-4B82-88BA-573DA7DE6183}" srcOrd="8" destOrd="0" presId="urn:microsoft.com/office/officeart/2005/8/layout/hProcess4"/>
    <dgm:cxn modelId="{C8F7673A-497C-474E-B04D-63F3F1183DF7}" type="presParOf" srcId="{BAE18DD5-0156-4B82-88BA-573DA7DE6183}" destId="{5E119845-BCDD-4015-AC54-2DCF1F255648}" srcOrd="0" destOrd="0" presId="urn:microsoft.com/office/officeart/2005/8/layout/hProcess4"/>
    <dgm:cxn modelId="{9B1C7140-FE9E-405C-932E-9E5448A01213}" type="presParOf" srcId="{BAE18DD5-0156-4B82-88BA-573DA7DE6183}" destId="{6FF36E33-27DF-460C-8666-F289EDFE33E8}" srcOrd="1" destOrd="0" presId="urn:microsoft.com/office/officeart/2005/8/layout/hProcess4"/>
    <dgm:cxn modelId="{0BCE81F7-6E83-42A6-B832-20A6553BD41E}" type="presParOf" srcId="{BAE18DD5-0156-4B82-88BA-573DA7DE6183}" destId="{769909F1-8790-43C5-BC2D-6D8DF65487F3}" srcOrd="2" destOrd="0" presId="urn:microsoft.com/office/officeart/2005/8/layout/hProcess4"/>
    <dgm:cxn modelId="{CD3579F6-6EB1-4C27-9543-F5476B8D9B19}" type="presParOf" srcId="{BAE18DD5-0156-4B82-88BA-573DA7DE6183}" destId="{0B3D6643-6DE8-488A-9801-3521C0F3DC63}" srcOrd="3" destOrd="0" presId="urn:microsoft.com/office/officeart/2005/8/layout/hProcess4"/>
    <dgm:cxn modelId="{A2E1615E-05D9-4F3F-A061-5F1EC2780C0F}" type="presParOf" srcId="{BAE18DD5-0156-4B82-88BA-573DA7DE6183}" destId="{E01BEF4D-F395-48C3-9D9C-C8F1B6B70C2B}" srcOrd="4" destOrd="0" presId="urn:microsoft.com/office/officeart/2005/8/layout/hProcess4"/>
    <dgm:cxn modelId="{C6884F71-9637-4030-9E42-2B97E7C494A0}" type="presParOf" srcId="{DAABC947-7814-424A-BC35-15165637E3D3}" destId="{0D78E2B4-060A-4B04-A9AA-56A3650D5722}" srcOrd="9" destOrd="0" presId="urn:microsoft.com/office/officeart/2005/8/layout/hProcess4"/>
    <dgm:cxn modelId="{99241EB4-6CE7-477E-B332-269CEA784110}" type="presParOf" srcId="{DAABC947-7814-424A-BC35-15165637E3D3}" destId="{3081E387-A6B7-43BF-B161-DF4418BB424A}" srcOrd="10" destOrd="0" presId="urn:microsoft.com/office/officeart/2005/8/layout/hProcess4"/>
    <dgm:cxn modelId="{E21E17E5-FF39-452D-B721-1B87BDF6149B}" type="presParOf" srcId="{3081E387-A6B7-43BF-B161-DF4418BB424A}" destId="{3E2E7311-AC74-4E8C-9D45-D1ACEA79670F}" srcOrd="0" destOrd="0" presId="urn:microsoft.com/office/officeart/2005/8/layout/hProcess4"/>
    <dgm:cxn modelId="{5A2F2244-127C-4911-BE53-1DC8BEF7CE55}" type="presParOf" srcId="{3081E387-A6B7-43BF-B161-DF4418BB424A}" destId="{36C0786A-6E9C-4BE5-BE4D-2F1079334EBC}" srcOrd="1" destOrd="0" presId="urn:microsoft.com/office/officeart/2005/8/layout/hProcess4"/>
    <dgm:cxn modelId="{D7635CC6-4C03-428F-B482-77991D258167}" type="presParOf" srcId="{3081E387-A6B7-43BF-B161-DF4418BB424A}" destId="{54EE819A-BC99-4F7C-BC94-064D5AE0340D}" srcOrd="2" destOrd="0" presId="urn:microsoft.com/office/officeart/2005/8/layout/hProcess4"/>
    <dgm:cxn modelId="{76466FD3-3537-4C6D-B147-843EE60CAD97}" type="presParOf" srcId="{3081E387-A6B7-43BF-B161-DF4418BB424A}" destId="{C4F8F0E4-F188-48B7-862C-2766246D1381}" srcOrd="3" destOrd="0" presId="urn:microsoft.com/office/officeart/2005/8/layout/hProcess4"/>
    <dgm:cxn modelId="{77FC48D2-9166-4653-8031-031F71B579B9}" type="presParOf" srcId="{3081E387-A6B7-43BF-B161-DF4418BB424A}" destId="{955827BB-2AF9-440B-B70B-A08225947F02}"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39426B8-1F90-4EFA-B2C0-7FDD6E3F778B}"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BDC14A19-BD9D-4890-89C7-6526063350C5}">
      <dgm:prSet phldrT="[Text]"/>
      <dgm:spPr/>
      <dgm:t>
        <a:bodyPr/>
        <a:lstStyle/>
        <a:p>
          <a:r>
            <a:rPr lang="en-US" dirty="0"/>
            <a:t>Conduct Hand-offs</a:t>
          </a:r>
        </a:p>
      </dgm:t>
    </dgm:pt>
    <dgm:pt modelId="{D6F2A2DF-7B25-4AAD-8B3A-B8A318ACD7A4}" type="parTrans" cxnId="{8F8401C5-0158-4845-8EC8-C4C2E4FBB5CC}">
      <dgm:prSet/>
      <dgm:spPr/>
      <dgm:t>
        <a:bodyPr/>
        <a:lstStyle/>
        <a:p>
          <a:endParaRPr lang="en-US"/>
        </a:p>
      </dgm:t>
    </dgm:pt>
    <dgm:pt modelId="{F0526FA0-9839-4B8E-9259-68E9BF15CC5F}" type="sibTrans" cxnId="{8F8401C5-0158-4845-8EC8-C4C2E4FBB5CC}">
      <dgm:prSet/>
      <dgm:spPr/>
      <dgm:t>
        <a:bodyPr/>
        <a:lstStyle/>
        <a:p>
          <a:endParaRPr lang="en-US"/>
        </a:p>
      </dgm:t>
    </dgm:pt>
    <dgm:pt modelId="{BDA5F4E8-70DD-4BA1-B287-BAE0384E952D}">
      <dgm:prSet phldrT="[Text]" custT="1"/>
      <dgm:spPr/>
      <dgm:t>
        <a:bodyPr/>
        <a:lstStyle/>
        <a:p>
          <a:pPr>
            <a:buFont typeface="Arial" panose="020B0604020202020204" pitchFamily="34" charset="0"/>
            <a:buChar char="•"/>
          </a:pPr>
          <a:r>
            <a:rPr lang="en-US" sz="900" dirty="0"/>
            <a:t>CRS engagement</a:t>
          </a:r>
        </a:p>
      </dgm:t>
    </dgm:pt>
    <dgm:pt modelId="{AEA2B8A2-FCD7-450C-8A7B-4A2B7C808FC3}" type="parTrans" cxnId="{75966BAF-6938-4FD2-BA26-935B1747F171}">
      <dgm:prSet/>
      <dgm:spPr/>
      <dgm:t>
        <a:bodyPr/>
        <a:lstStyle/>
        <a:p>
          <a:endParaRPr lang="en-US"/>
        </a:p>
      </dgm:t>
    </dgm:pt>
    <dgm:pt modelId="{04380C80-48D8-4E6A-8BB5-BEC8BA48BBD1}" type="sibTrans" cxnId="{75966BAF-6938-4FD2-BA26-935B1747F171}">
      <dgm:prSet/>
      <dgm:spPr/>
      <dgm:t>
        <a:bodyPr/>
        <a:lstStyle/>
        <a:p>
          <a:endParaRPr lang="en-US"/>
        </a:p>
      </dgm:t>
    </dgm:pt>
    <dgm:pt modelId="{5BF79B31-7922-40F4-8E58-65DC77687270}">
      <dgm:prSet phldrT="[Text]" custT="1"/>
      <dgm:spPr/>
      <dgm:t>
        <a:bodyPr/>
        <a:lstStyle/>
        <a:p>
          <a:r>
            <a:rPr lang="en-US" sz="900" dirty="0"/>
            <a:t>CBH</a:t>
          </a:r>
        </a:p>
      </dgm:t>
    </dgm:pt>
    <dgm:pt modelId="{F8BE7E32-C9CB-4186-8164-7DF3AD36AC4A}" type="parTrans" cxnId="{8BA98576-4611-496C-BE8B-7DF6D90D3443}">
      <dgm:prSet/>
      <dgm:spPr/>
      <dgm:t>
        <a:bodyPr/>
        <a:lstStyle/>
        <a:p>
          <a:endParaRPr lang="en-US"/>
        </a:p>
      </dgm:t>
    </dgm:pt>
    <dgm:pt modelId="{365E5835-65B3-4F00-A67D-5AB43CBD8F17}" type="sibTrans" cxnId="{8BA98576-4611-496C-BE8B-7DF6D90D3443}">
      <dgm:prSet/>
      <dgm:spPr/>
      <dgm:t>
        <a:bodyPr/>
        <a:lstStyle/>
        <a:p>
          <a:endParaRPr lang="en-US"/>
        </a:p>
      </dgm:t>
    </dgm:pt>
    <dgm:pt modelId="{E6EB392A-D102-499F-B742-517622570086}">
      <dgm:prSet phldrT="[Text]"/>
      <dgm:spPr/>
      <dgm:t>
        <a:bodyPr/>
        <a:lstStyle/>
        <a:p>
          <a:r>
            <a:rPr lang="en-US" dirty="0"/>
            <a:t>Discharge Planning</a:t>
          </a:r>
        </a:p>
      </dgm:t>
    </dgm:pt>
    <dgm:pt modelId="{C6AFB47F-EF1A-47FE-A8FA-AA87A0C528E4}" type="parTrans" cxnId="{33FC2A28-C1CB-4A04-BA04-F0F17F501792}">
      <dgm:prSet/>
      <dgm:spPr/>
      <dgm:t>
        <a:bodyPr/>
        <a:lstStyle/>
        <a:p>
          <a:endParaRPr lang="en-US"/>
        </a:p>
      </dgm:t>
    </dgm:pt>
    <dgm:pt modelId="{0332C5FE-371D-47E9-85E3-4A25B639637B}" type="sibTrans" cxnId="{33FC2A28-C1CB-4A04-BA04-F0F17F501792}">
      <dgm:prSet/>
      <dgm:spPr/>
      <dgm:t>
        <a:bodyPr/>
        <a:lstStyle/>
        <a:p>
          <a:endParaRPr lang="en-US"/>
        </a:p>
      </dgm:t>
    </dgm:pt>
    <dgm:pt modelId="{3E7B34B0-4100-4764-984E-85E005260C72}">
      <dgm:prSet phldrT="[Text]" custT="1"/>
      <dgm:spPr/>
      <dgm:t>
        <a:bodyPr/>
        <a:lstStyle/>
        <a:p>
          <a:pPr>
            <a:buFont typeface="Arial" panose="020B0604020202020204" pitchFamily="34" charset="0"/>
            <a:buChar char="•"/>
          </a:pPr>
          <a:r>
            <a:rPr lang="en-US" sz="900" dirty="0"/>
            <a:t>Develop medical plan of care</a:t>
          </a:r>
        </a:p>
      </dgm:t>
    </dgm:pt>
    <dgm:pt modelId="{8F5E66FD-8FFA-46E1-B5C1-E49E71D0350A}" type="parTrans" cxnId="{5A03102C-1AD9-4896-B3E6-C16A78E74387}">
      <dgm:prSet/>
      <dgm:spPr/>
      <dgm:t>
        <a:bodyPr/>
        <a:lstStyle/>
        <a:p>
          <a:endParaRPr lang="en-US"/>
        </a:p>
      </dgm:t>
    </dgm:pt>
    <dgm:pt modelId="{92F2093A-A040-425D-8C56-CE5D6533A973}" type="sibTrans" cxnId="{5A03102C-1AD9-4896-B3E6-C16A78E74387}">
      <dgm:prSet/>
      <dgm:spPr/>
      <dgm:t>
        <a:bodyPr/>
        <a:lstStyle/>
        <a:p>
          <a:endParaRPr lang="en-US"/>
        </a:p>
      </dgm:t>
    </dgm:pt>
    <dgm:pt modelId="{11DD9801-7B4C-4EF1-AB0A-84A7DB049A40}">
      <dgm:prSet phldrT="[Text]"/>
      <dgm:spPr/>
      <dgm:t>
        <a:bodyPr/>
        <a:lstStyle/>
        <a:p>
          <a:r>
            <a:rPr lang="en-US" dirty="0"/>
            <a:t>Post-Discharge Follow-up</a:t>
          </a:r>
        </a:p>
      </dgm:t>
    </dgm:pt>
    <dgm:pt modelId="{26E914EB-1AAE-4DD5-BCAB-00FD876FC4BB}" type="parTrans" cxnId="{0E50FDD3-D2C8-4931-BE6E-EB55026575AB}">
      <dgm:prSet/>
      <dgm:spPr/>
      <dgm:t>
        <a:bodyPr/>
        <a:lstStyle/>
        <a:p>
          <a:endParaRPr lang="en-US"/>
        </a:p>
      </dgm:t>
    </dgm:pt>
    <dgm:pt modelId="{FC8B71B0-C569-4D82-AF0F-B3E8566343E4}" type="sibTrans" cxnId="{0E50FDD3-D2C8-4931-BE6E-EB55026575AB}">
      <dgm:prSet/>
      <dgm:spPr/>
      <dgm:t>
        <a:bodyPr/>
        <a:lstStyle/>
        <a:p>
          <a:endParaRPr lang="en-US"/>
        </a:p>
      </dgm:t>
    </dgm:pt>
    <dgm:pt modelId="{8BD558F2-A351-4003-9D5F-27EBD746227F}">
      <dgm:prSet phldrT="[Text]" custT="1"/>
      <dgm:spPr/>
      <dgm:t>
        <a:bodyPr/>
        <a:lstStyle/>
        <a:p>
          <a:r>
            <a:rPr lang="en-US" sz="900" dirty="0"/>
            <a:t>PH MCO</a:t>
          </a:r>
        </a:p>
      </dgm:t>
    </dgm:pt>
    <dgm:pt modelId="{74A55CE4-2CA2-4573-8D5B-CD3CA9C25785}" type="parTrans" cxnId="{554C77C9-3AE1-4EA4-8E31-D21D47C67DD9}">
      <dgm:prSet/>
      <dgm:spPr/>
      <dgm:t>
        <a:bodyPr/>
        <a:lstStyle/>
        <a:p>
          <a:endParaRPr lang="en-US"/>
        </a:p>
      </dgm:t>
    </dgm:pt>
    <dgm:pt modelId="{CF564307-0DCF-4BFE-AB00-2C61280739DD}" type="sibTrans" cxnId="{554C77C9-3AE1-4EA4-8E31-D21D47C67DD9}">
      <dgm:prSet/>
      <dgm:spPr/>
      <dgm:t>
        <a:bodyPr/>
        <a:lstStyle/>
        <a:p>
          <a:endParaRPr lang="en-US"/>
        </a:p>
      </dgm:t>
    </dgm:pt>
    <dgm:pt modelId="{C4207EDC-FA5F-4028-9728-E80FFB9AA43E}">
      <dgm:prSet custT="1"/>
      <dgm:spPr/>
      <dgm:t>
        <a:bodyPr/>
        <a:lstStyle/>
        <a:p>
          <a:pPr>
            <a:buFont typeface="Arial" panose="020B0604020202020204" pitchFamily="34" charset="0"/>
            <a:buChar char="•"/>
          </a:pPr>
          <a:r>
            <a:rPr lang="en-US" sz="900" dirty="0"/>
            <a:t>CBH</a:t>
          </a:r>
        </a:p>
      </dgm:t>
    </dgm:pt>
    <dgm:pt modelId="{8F87ADF6-47F3-4C61-82F3-A394E764F0CE}" type="parTrans" cxnId="{AABB9C21-029A-4156-AA5B-191612C147F4}">
      <dgm:prSet/>
      <dgm:spPr/>
      <dgm:t>
        <a:bodyPr/>
        <a:lstStyle/>
        <a:p>
          <a:endParaRPr lang="en-US"/>
        </a:p>
      </dgm:t>
    </dgm:pt>
    <dgm:pt modelId="{A231B0A9-BDAD-4463-B81B-06D0A86B5249}" type="sibTrans" cxnId="{AABB9C21-029A-4156-AA5B-191612C147F4}">
      <dgm:prSet/>
      <dgm:spPr/>
      <dgm:t>
        <a:bodyPr/>
        <a:lstStyle/>
        <a:p>
          <a:endParaRPr lang="en-US"/>
        </a:p>
      </dgm:t>
    </dgm:pt>
    <dgm:pt modelId="{5E99ECDC-1C2F-4045-8960-919ED2766975}">
      <dgm:prSet custT="1"/>
      <dgm:spPr/>
      <dgm:t>
        <a:bodyPr/>
        <a:lstStyle/>
        <a:p>
          <a:r>
            <a:rPr lang="en-US" sz="900" dirty="0"/>
            <a:t>Initiate individualized trauma-informed patient-centered care</a:t>
          </a:r>
        </a:p>
      </dgm:t>
    </dgm:pt>
    <dgm:pt modelId="{9E765611-9E14-41F9-86F7-B5DCAECD7236}" type="parTrans" cxnId="{B4B951E7-4987-4E54-A44E-63C59FC1F996}">
      <dgm:prSet/>
      <dgm:spPr/>
      <dgm:t>
        <a:bodyPr/>
        <a:lstStyle/>
        <a:p>
          <a:endParaRPr lang="en-US"/>
        </a:p>
      </dgm:t>
    </dgm:pt>
    <dgm:pt modelId="{E1CBB165-4E5F-48CA-8E84-E6DB8B7E73A4}" type="sibTrans" cxnId="{B4B951E7-4987-4E54-A44E-63C59FC1F996}">
      <dgm:prSet/>
      <dgm:spPr/>
      <dgm:t>
        <a:bodyPr/>
        <a:lstStyle/>
        <a:p>
          <a:endParaRPr lang="en-US"/>
        </a:p>
      </dgm:t>
    </dgm:pt>
    <dgm:pt modelId="{C0039FE6-3130-4890-8573-AAA7AC4CE3DC}">
      <dgm:prSet phldrT="[Text]" custT="1"/>
      <dgm:spPr/>
      <dgm:t>
        <a:bodyPr/>
        <a:lstStyle/>
        <a:p>
          <a:r>
            <a:rPr lang="en-US" sz="900" dirty="0"/>
            <a:t>CRS-to-CRS</a:t>
          </a:r>
        </a:p>
      </dgm:t>
    </dgm:pt>
    <dgm:pt modelId="{511E0A61-43C3-4381-A7AB-553D3086C888}" type="parTrans" cxnId="{7EE9118F-455C-4A9D-877F-CFFFBD4CE175}">
      <dgm:prSet/>
      <dgm:spPr/>
      <dgm:t>
        <a:bodyPr/>
        <a:lstStyle/>
        <a:p>
          <a:endParaRPr lang="en-US"/>
        </a:p>
      </dgm:t>
    </dgm:pt>
    <dgm:pt modelId="{C521C199-8E50-4EC8-A022-5CA746904C22}" type="sibTrans" cxnId="{7EE9118F-455C-4A9D-877F-CFFFBD4CE175}">
      <dgm:prSet/>
      <dgm:spPr/>
      <dgm:t>
        <a:bodyPr/>
        <a:lstStyle/>
        <a:p>
          <a:endParaRPr lang="en-US"/>
        </a:p>
      </dgm:t>
    </dgm:pt>
    <dgm:pt modelId="{75E02F9E-A240-437D-A2CF-D7FA8F66B9BD}">
      <dgm:prSet phldrT="[Text]" custT="1"/>
      <dgm:spPr/>
      <dgm:t>
        <a:bodyPr/>
        <a:lstStyle/>
        <a:p>
          <a:r>
            <a:rPr lang="en-US" sz="900" dirty="0"/>
            <a:t>Nurse-to-Nurse</a:t>
          </a:r>
        </a:p>
      </dgm:t>
    </dgm:pt>
    <dgm:pt modelId="{E02019D6-D1AE-412E-A830-67CE585397FB}" type="parTrans" cxnId="{436292AA-E581-479E-8C24-9AE4783B2EF3}">
      <dgm:prSet/>
      <dgm:spPr/>
      <dgm:t>
        <a:bodyPr/>
        <a:lstStyle/>
        <a:p>
          <a:endParaRPr lang="en-US"/>
        </a:p>
      </dgm:t>
    </dgm:pt>
    <dgm:pt modelId="{06F08728-15E4-4DDB-8E75-2BB1C98B6960}" type="sibTrans" cxnId="{436292AA-E581-479E-8C24-9AE4783B2EF3}">
      <dgm:prSet/>
      <dgm:spPr/>
      <dgm:t>
        <a:bodyPr/>
        <a:lstStyle/>
        <a:p>
          <a:endParaRPr lang="en-US"/>
        </a:p>
      </dgm:t>
    </dgm:pt>
    <dgm:pt modelId="{30665486-C6E4-491A-8C97-F0796A7F1C6E}">
      <dgm:prSet phldrT="[Text]" custT="1"/>
      <dgm:spPr/>
      <dgm:t>
        <a:bodyPr/>
        <a:lstStyle/>
        <a:p>
          <a:r>
            <a:rPr lang="en-US" sz="900" dirty="0"/>
            <a:t>Doc-to-Doc</a:t>
          </a:r>
        </a:p>
      </dgm:t>
    </dgm:pt>
    <dgm:pt modelId="{36EE0FCA-8279-45F8-B84F-1CECC190B3AE}" type="parTrans" cxnId="{768D0524-3224-4E0B-89C0-A9FBAA3A8793}">
      <dgm:prSet/>
      <dgm:spPr/>
      <dgm:t>
        <a:bodyPr/>
        <a:lstStyle/>
        <a:p>
          <a:endParaRPr lang="en-US"/>
        </a:p>
      </dgm:t>
    </dgm:pt>
    <dgm:pt modelId="{D4E7F868-CA25-42A7-80B6-D9A30034468D}" type="sibTrans" cxnId="{768D0524-3224-4E0B-89C0-A9FBAA3A8793}">
      <dgm:prSet/>
      <dgm:spPr/>
      <dgm:t>
        <a:bodyPr/>
        <a:lstStyle/>
        <a:p>
          <a:endParaRPr lang="en-US"/>
        </a:p>
      </dgm:t>
    </dgm:pt>
    <dgm:pt modelId="{33357D50-F714-4F02-AD5F-C5B602115801}">
      <dgm:prSet phldrT="[Text]"/>
      <dgm:spPr/>
      <dgm:t>
        <a:bodyPr/>
        <a:lstStyle/>
        <a:p>
          <a:r>
            <a:rPr lang="en-US"/>
            <a:t>Patient </a:t>
          </a:r>
          <a:r>
            <a:rPr lang="en-US" dirty="0"/>
            <a:t>Engagement</a:t>
          </a:r>
        </a:p>
      </dgm:t>
    </dgm:pt>
    <dgm:pt modelId="{B74A0EF8-ABC3-48A6-B04D-DBA271EC446A}" type="parTrans" cxnId="{FFBED6DA-522E-4D32-9251-7B980040ED1B}">
      <dgm:prSet/>
      <dgm:spPr/>
      <dgm:t>
        <a:bodyPr/>
        <a:lstStyle/>
        <a:p>
          <a:endParaRPr lang="en-US"/>
        </a:p>
      </dgm:t>
    </dgm:pt>
    <dgm:pt modelId="{B2D2A9B2-9E86-4A79-B9A0-C706E8BA46BF}" type="sibTrans" cxnId="{FFBED6DA-522E-4D32-9251-7B980040ED1B}">
      <dgm:prSet/>
      <dgm:spPr/>
      <dgm:t>
        <a:bodyPr/>
        <a:lstStyle/>
        <a:p>
          <a:endParaRPr lang="en-US"/>
        </a:p>
      </dgm:t>
    </dgm:pt>
    <dgm:pt modelId="{67BEF219-ECDE-4A4C-87D9-01A69E63019C}">
      <dgm:prSet phldrT="[Text]"/>
      <dgm:spPr/>
      <dgm:t>
        <a:bodyPr/>
        <a:lstStyle/>
        <a:p>
          <a:r>
            <a:rPr lang="en-US" dirty="0"/>
            <a:t>Authorizations and UR</a:t>
          </a:r>
        </a:p>
      </dgm:t>
    </dgm:pt>
    <dgm:pt modelId="{01A7FCB1-1113-4C85-AC3F-C93AA9C287BB}" type="sibTrans" cxnId="{CCE29E8A-42A3-421F-8639-2345270BB1F3}">
      <dgm:prSet/>
      <dgm:spPr/>
      <dgm:t>
        <a:bodyPr/>
        <a:lstStyle/>
        <a:p>
          <a:endParaRPr lang="en-US"/>
        </a:p>
      </dgm:t>
    </dgm:pt>
    <dgm:pt modelId="{F686D48D-2FAF-4271-8CA2-10A46E65D8D7}" type="parTrans" cxnId="{CCE29E8A-42A3-421F-8639-2345270BB1F3}">
      <dgm:prSet/>
      <dgm:spPr/>
      <dgm:t>
        <a:bodyPr/>
        <a:lstStyle/>
        <a:p>
          <a:endParaRPr lang="en-US"/>
        </a:p>
      </dgm:t>
    </dgm:pt>
    <dgm:pt modelId="{32B05FD0-3FD1-41EF-8999-76AA69486B07}">
      <dgm:prSet custT="1"/>
      <dgm:spPr/>
      <dgm:t>
        <a:bodyPr/>
        <a:lstStyle/>
        <a:p>
          <a:r>
            <a:rPr lang="en-US" sz="900" dirty="0"/>
            <a:t>Initiate recovery-based treatment</a:t>
          </a:r>
        </a:p>
      </dgm:t>
    </dgm:pt>
    <dgm:pt modelId="{F6A07145-D4D4-4040-83BD-E239538146B6}" type="parTrans" cxnId="{19495459-7605-418A-B4C0-8F3BEF962D16}">
      <dgm:prSet/>
      <dgm:spPr/>
      <dgm:t>
        <a:bodyPr/>
        <a:lstStyle/>
        <a:p>
          <a:endParaRPr lang="en-US"/>
        </a:p>
      </dgm:t>
    </dgm:pt>
    <dgm:pt modelId="{8FB561BC-EFDE-480C-8660-E202BA755202}" type="sibTrans" cxnId="{19495459-7605-418A-B4C0-8F3BEF962D16}">
      <dgm:prSet/>
      <dgm:spPr/>
      <dgm:t>
        <a:bodyPr/>
        <a:lstStyle/>
        <a:p>
          <a:endParaRPr lang="en-US"/>
        </a:p>
      </dgm:t>
    </dgm:pt>
    <dgm:pt modelId="{A26EC0CF-C2C2-4D3C-8D92-0E1F21AF4A09}">
      <dgm:prSet custT="1"/>
      <dgm:spPr/>
      <dgm:t>
        <a:bodyPr/>
        <a:lstStyle/>
        <a:p>
          <a:r>
            <a:rPr lang="en-US" sz="900" dirty="0"/>
            <a:t>Initiate discharge planning</a:t>
          </a:r>
        </a:p>
      </dgm:t>
    </dgm:pt>
    <dgm:pt modelId="{D90D5D8A-47B5-4A8A-B5D1-7C9787390AAB}" type="parTrans" cxnId="{F2C3C8B5-EF7F-4E6E-B029-946F5212F3FF}">
      <dgm:prSet/>
      <dgm:spPr/>
      <dgm:t>
        <a:bodyPr/>
        <a:lstStyle/>
        <a:p>
          <a:endParaRPr lang="en-US"/>
        </a:p>
      </dgm:t>
    </dgm:pt>
    <dgm:pt modelId="{C8381B41-F09E-4DB3-8C32-9D87A7A54A29}" type="sibTrans" cxnId="{F2C3C8B5-EF7F-4E6E-B029-946F5212F3FF}">
      <dgm:prSet/>
      <dgm:spPr/>
      <dgm:t>
        <a:bodyPr/>
        <a:lstStyle/>
        <a:p>
          <a:endParaRPr lang="en-US"/>
        </a:p>
      </dgm:t>
    </dgm:pt>
    <dgm:pt modelId="{4994ACAA-4A2B-40AE-9558-F8B47EE967DD}">
      <dgm:prSet phldrT="[Text]" custT="1"/>
      <dgm:spPr/>
      <dgm:t>
        <a:bodyPr/>
        <a:lstStyle/>
        <a:p>
          <a:r>
            <a:rPr lang="en-US" sz="900" dirty="0"/>
            <a:t>Care coordination</a:t>
          </a:r>
        </a:p>
      </dgm:t>
    </dgm:pt>
    <dgm:pt modelId="{B2372495-A096-43B4-B479-1A5A498A7802}" type="parTrans" cxnId="{AD0BDC26-4CF4-4A75-A4BF-2325C6855542}">
      <dgm:prSet/>
      <dgm:spPr/>
      <dgm:t>
        <a:bodyPr/>
        <a:lstStyle/>
        <a:p>
          <a:endParaRPr lang="en-US"/>
        </a:p>
      </dgm:t>
    </dgm:pt>
    <dgm:pt modelId="{9E6E21D3-0B52-4305-8251-2BDA442A884B}" type="sibTrans" cxnId="{AD0BDC26-4CF4-4A75-A4BF-2325C6855542}">
      <dgm:prSet/>
      <dgm:spPr/>
      <dgm:t>
        <a:bodyPr/>
        <a:lstStyle/>
        <a:p>
          <a:endParaRPr lang="en-US"/>
        </a:p>
      </dgm:t>
    </dgm:pt>
    <dgm:pt modelId="{369C250B-20DA-4A30-AB7B-A460F18F30E7}">
      <dgm:prSet phldrT="[Text]" custT="1"/>
      <dgm:spPr/>
      <dgm:t>
        <a:bodyPr/>
        <a:lstStyle/>
        <a:p>
          <a:pPr>
            <a:buFont typeface="Arial" panose="020B0604020202020204" pitchFamily="34" charset="0"/>
            <a:buChar char="•"/>
          </a:pPr>
          <a:r>
            <a:rPr lang="en-US" sz="900" dirty="0"/>
            <a:t>Develop recovery-based treatment plan of care</a:t>
          </a:r>
        </a:p>
      </dgm:t>
    </dgm:pt>
    <dgm:pt modelId="{25EFF427-3F12-4C90-B83E-DD879F5B0297}" type="parTrans" cxnId="{0375DE13-0180-49C0-BDF7-B294428F3116}">
      <dgm:prSet/>
      <dgm:spPr/>
      <dgm:t>
        <a:bodyPr/>
        <a:lstStyle/>
        <a:p>
          <a:endParaRPr lang="en-US"/>
        </a:p>
      </dgm:t>
    </dgm:pt>
    <dgm:pt modelId="{6474E4FB-C0D2-486D-9C7D-AF0E00BA990F}" type="sibTrans" cxnId="{0375DE13-0180-49C0-BDF7-B294428F3116}">
      <dgm:prSet/>
      <dgm:spPr/>
      <dgm:t>
        <a:bodyPr/>
        <a:lstStyle/>
        <a:p>
          <a:endParaRPr lang="en-US"/>
        </a:p>
      </dgm:t>
    </dgm:pt>
    <dgm:pt modelId="{CAC4367B-8E41-495F-9822-08EBCBEBF8D6}">
      <dgm:prSet phldrT="[Text]" custT="1"/>
      <dgm:spPr/>
      <dgm:t>
        <a:bodyPr/>
        <a:lstStyle/>
        <a:p>
          <a:pPr>
            <a:buFont typeface="Arial" panose="020B0604020202020204" pitchFamily="34" charset="0"/>
            <a:buChar char="•"/>
          </a:pPr>
          <a:r>
            <a:rPr lang="en-US" sz="900" dirty="0"/>
            <a:t>Address community-based resource (housing security, food security, social supports, etc.)</a:t>
          </a:r>
        </a:p>
      </dgm:t>
    </dgm:pt>
    <dgm:pt modelId="{D589E452-997D-4641-AEB9-78E29588768B}" type="parTrans" cxnId="{CF8E6983-9C72-4D40-811A-E896EB9EF3CB}">
      <dgm:prSet/>
      <dgm:spPr/>
      <dgm:t>
        <a:bodyPr/>
        <a:lstStyle/>
        <a:p>
          <a:endParaRPr lang="en-US"/>
        </a:p>
      </dgm:t>
    </dgm:pt>
    <dgm:pt modelId="{5A9A04FB-0369-4512-A626-C30F424EF777}" type="sibTrans" cxnId="{CF8E6983-9C72-4D40-811A-E896EB9EF3CB}">
      <dgm:prSet/>
      <dgm:spPr/>
      <dgm:t>
        <a:bodyPr/>
        <a:lstStyle/>
        <a:p>
          <a:endParaRPr lang="en-US"/>
        </a:p>
      </dgm:t>
    </dgm:pt>
    <dgm:pt modelId="{4E6704B4-6D69-4E35-962B-A4801E6448B0}">
      <dgm:prSet phldrT="[Text]" custT="1"/>
      <dgm:spPr/>
      <dgm:t>
        <a:bodyPr/>
        <a:lstStyle/>
        <a:p>
          <a:pPr>
            <a:buFont typeface="Arial" panose="020B0604020202020204" pitchFamily="34" charset="0"/>
            <a:buChar char="•"/>
          </a:pPr>
          <a:r>
            <a:rPr lang="en-US" sz="900" dirty="0"/>
            <a:t>Enroll in an outpatient MOUD clinic as needed</a:t>
          </a:r>
        </a:p>
      </dgm:t>
    </dgm:pt>
    <dgm:pt modelId="{6B5FDCA1-169D-4166-9015-EF5B9903D593}" type="parTrans" cxnId="{6AB4FA54-23A0-4069-AC9C-624D9A579385}">
      <dgm:prSet/>
      <dgm:spPr/>
      <dgm:t>
        <a:bodyPr/>
        <a:lstStyle/>
        <a:p>
          <a:endParaRPr lang="en-US"/>
        </a:p>
      </dgm:t>
    </dgm:pt>
    <dgm:pt modelId="{EB54F6F2-1F62-4DD0-A8C7-BB6B9E0F4189}" type="sibTrans" cxnId="{6AB4FA54-23A0-4069-AC9C-624D9A579385}">
      <dgm:prSet/>
      <dgm:spPr/>
      <dgm:t>
        <a:bodyPr/>
        <a:lstStyle/>
        <a:p>
          <a:endParaRPr lang="en-US"/>
        </a:p>
      </dgm:t>
    </dgm:pt>
    <dgm:pt modelId="{06E4A9C4-FFA1-4A51-B870-536A2625B53D}">
      <dgm:prSet phldrT="[Text]" custT="1"/>
      <dgm:spPr/>
      <dgm:t>
        <a:bodyPr/>
        <a:lstStyle/>
        <a:p>
          <a:pPr>
            <a:buFont typeface="Arial" panose="020B0604020202020204" pitchFamily="34" charset="0"/>
            <a:buChar char="•"/>
          </a:pPr>
          <a:r>
            <a:rPr lang="en-US" sz="900" dirty="0"/>
            <a:t>Notify PH MCO and CBH of discharge plan</a:t>
          </a:r>
        </a:p>
      </dgm:t>
    </dgm:pt>
    <dgm:pt modelId="{66452364-8A5F-4261-803F-832F3F6ECE34}" type="parTrans" cxnId="{0C284506-6249-4A9F-9DCD-C8979725466C}">
      <dgm:prSet/>
      <dgm:spPr/>
      <dgm:t>
        <a:bodyPr/>
        <a:lstStyle/>
        <a:p>
          <a:endParaRPr lang="en-US"/>
        </a:p>
      </dgm:t>
    </dgm:pt>
    <dgm:pt modelId="{28C99F25-7862-4104-B014-25D524799A11}" type="sibTrans" cxnId="{0C284506-6249-4A9F-9DCD-C8979725466C}">
      <dgm:prSet/>
      <dgm:spPr/>
      <dgm:t>
        <a:bodyPr/>
        <a:lstStyle/>
        <a:p>
          <a:endParaRPr lang="en-US"/>
        </a:p>
      </dgm:t>
    </dgm:pt>
    <dgm:pt modelId="{0BF5DB59-E520-4E9D-9FB8-F2447FB45113}">
      <dgm:prSet custT="1"/>
      <dgm:spPr/>
      <dgm:t>
        <a:bodyPr/>
        <a:lstStyle/>
        <a:p>
          <a:pPr>
            <a:buFont typeface="Arial" panose="020B0604020202020204" pitchFamily="34" charset="0"/>
            <a:buChar char="•"/>
          </a:pPr>
          <a:r>
            <a:rPr lang="en-US" sz="900" dirty="0"/>
            <a:t>PH-MCO</a:t>
          </a:r>
        </a:p>
      </dgm:t>
    </dgm:pt>
    <dgm:pt modelId="{BCCB7519-5209-45B5-B4B3-1AB91E629207}" type="parTrans" cxnId="{13534C72-3FC7-4272-A95C-81E5F73D703D}">
      <dgm:prSet/>
      <dgm:spPr/>
      <dgm:t>
        <a:bodyPr/>
        <a:lstStyle/>
        <a:p>
          <a:endParaRPr lang="en-US"/>
        </a:p>
      </dgm:t>
    </dgm:pt>
    <dgm:pt modelId="{928CBF55-DC87-4F6B-BFDE-58D6F66C72E9}" type="sibTrans" cxnId="{13534C72-3FC7-4272-A95C-81E5F73D703D}">
      <dgm:prSet/>
      <dgm:spPr/>
      <dgm:t>
        <a:bodyPr/>
        <a:lstStyle/>
        <a:p>
          <a:endParaRPr lang="en-US"/>
        </a:p>
      </dgm:t>
    </dgm:pt>
    <dgm:pt modelId="{949D75F4-749C-40C7-832D-8F41E8197476}">
      <dgm:prSet custT="1"/>
      <dgm:spPr/>
      <dgm:t>
        <a:bodyPr/>
        <a:lstStyle/>
        <a:p>
          <a:pPr>
            <a:buFont typeface="Arial" panose="020B0604020202020204" pitchFamily="34" charset="0"/>
            <a:buChar char="•"/>
          </a:pPr>
          <a:r>
            <a:rPr lang="en-US" sz="900" dirty="0"/>
            <a:t>L4</a:t>
          </a:r>
        </a:p>
      </dgm:t>
    </dgm:pt>
    <dgm:pt modelId="{23C2C4C2-30F1-43B7-A5B0-2E72041452BC}" type="parTrans" cxnId="{540E86EF-EB65-4313-8A8C-2A0B16D77F7C}">
      <dgm:prSet/>
      <dgm:spPr/>
      <dgm:t>
        <a:bodyPr/>
        <a:lstStyle/>
        <a:p>
          <a:endParaRPr lang="en-US"/>
        </a:p>
      </dgm:t>
    </dgm:pt>
    <dgm:pt modelId="{8FBB097D-89B4-47CA-B414-31AEDD643814}" type="sibTrans" cxnId="{540E86EF-EB65-4313-8A8C-2A0B16D77F7C}">
      <dgm:prSet/>
      <dgm:spPr/>
      <dgm:t>
        <a:bodyPr/>
        <a:lstStyle/>
        <a:p>
          <a:endParaRPr lang="en-US"/>
        </a:p>
      </dgm:t>
    </dgm:pt>
    <dgm:pt modelId="{017D4F16-42F2-4D46-B0CD-D394C35BACB2}" type="pres">
      <dgm:prSet presAssocID="{939426B8-1F90-4EFA-B2C0-7FDD6E3F778B}" presName="Name0" presStyleCnt="0">
        <dgm:presLayoutVars>
          <dgm:dir/>
          <dgm:animLvl val="lvl"/>
          <dgm:resizeHandles val="exact"/>
        </dgm:presLayoutVars>
      </dgm:prSet>
      <dgm:spPr/>
    </dgm:pt>
    <dgm:pt modelId="{29F122CD-4332-4183-AD3B-A948F0A0E76E}" type="pres">
      <dgm:prSet presAssocID="{939426B8-1F90-4EFA-B2C0-7FDD6E3F778B}" presName="tSp" presStyleCnt="0"/>
      <dgm:spPr/>
    </dgm:pt>
    <dgm:pt modelId="{FAF59844-6E54-4B29-AD2D-55A05F2615F5}" type="pres">
      <dgm:prSet presAssocID="{939426B8-1F90-4EFA-B2C0-7FDD6E3F778B}" presName="bSp" presStyleCnt="0"/>
      <dgm:spPr/>
    </dgm:pt>
    <dgm:pt modelId="{DAABC947-7814-424A-BC35-15165637E3D3}" type="pres">
      <dgm:prSet presAssocID="{939426B8-1F90-4EFA-B2C0-7FDD6E3F778B}" presName="process" presStyleCnt="0"/>
      <dgm:spPr/>
    </dgm:pt>
    <dgm:pt modelId="{C0E6CC64-5C39-414F-8258-46F50023CEFA}" type="pres">
      <dgm:prSet presAssocID="{BDC14A19-BD9D-4890-89C7-6526063350C5}" presName="composite1" presStyleCnt="0"/>
      <dgm:spPr/>
    </dgm:pt>
    <dgm:pt modelId="{A0639A91-BC6C-4EF7-A1D8-9BA1D780BF37}" type="pres">
      <dgm:prSet presAssocID="{BDC14A19-BD9D-4890-89C7-6526063350C5}" presName="dummyNode1" presStyleLbl="node1" presStyleIdx="0" presStyleCnt="5"/>
      <dgm:spPr/>
    </dgm:pt>
    <dgm:pt modelId="{17FF1747-CA13-4EC9-BAC4-4164C80C8A6D}" type="pres">
      <dgm:prSet presAssocID="{BDC14A19-BD9D-4890-89C7-6526063350C5}" presName="childNode1" presStyleLbl="bgAcc1" presStyleIdx="0" presStyleCnt="5">
        <dgm:presLayoutVars>
          <dgm:bulletEnabled val="1"/>
        </dgm:presLayoutVars>
      </dgm:prSet>
      <dgm:spPr/>
    </dgm:pt>
    <dgm:pt modelId="{C3D53D4E-0762-445E-8739-4C7AF631A059}" type="pres">
      <dgm:prSet presAssocID="{BDC14A19-BD9D-4890-89C7-6526063350C5}" presName="childNode1tx" presStyleLbl="bgAcc1" presStyleIdx="0" presStyleCnt="5">
        <dgm:presLayoutVars>
          <dgm:bulletEnabled val="1"/>
        </dgm:presLayoutVars>
      </dgm:prSet>
      <dgm:spPr/>
    </dgm:pt>
    <dgm:pt modelId="{6AF194D3-5AEF-4F47-B321-6F69D0960C5C}" type="pres">
      <dgm:prSet presAssocID="{BDC14A19-BD9D-4890-89C7-6526063350C5}" presName="parentNode1" presStyleLbl="node1" presStyleIdx="0" presStyleCnt="5">
        <dgm:presLayoutVars>
          <dgm:chMax val="1"/>
          <dgm:bulletEnabled val="1"/>
        </dgm:presLayoutVars>
      </dgm:prSet>
      <dgm:spPr/>
    </dgm:pt>
    <dgm:pt modelId="{BD095865-14AF-46C5-A1E0-0CD364F0766A}" type="pres">
      <dgm:prSet presAssocID="{BDC14A19-BD9D-4890-89C7-6526063350C5}" presName="connSite1" presStyleCnt="0"/>
      <dgm:spPr/>
    </dgm:pt>
    <dgm:pt modelId="{D1430A29-4CA5-4CBD-8D29-045BB9E0588C}" type="pres">
      <dgm:prSet presAssocID="{F0526FA0-9839-4B8E-9259-68E9BF15CC5F}" presName="Name9" presStyleLbl="sibTrans2D1" presStyleIdx="0" presStyleCnt="4"/>
      <dgm:spPr/>
    </dgm:pt>
    <dgm:pt modelId="{4FE68D27-71A1-4E3B-A477-C162E6DF1EF4}" type="pres">
      <dgm:prSet presAssocID="{33357D50-F714-4F02-AD5F-C5B602115801}" presName="composite2" presStyleCnt="0"/>
      <dgm:spPr/>
    </dgm:pt>
    <dgm:pt modelId="{5AAA38B1-6EFE-40E3-A3E5-9B49A8CA6F1E}" type="pres">
      <dgm:prSet presAssocID="{33357D50-F714-4F02-AD5F-C5B602115801}" presName="dummyNode2" presStyleLbl="node1" presStyleIdx="0" presStyleCnt="5"/>
      <dgm:spPr/>
    </dgm:pt>
    <dgm:pt modelId="{05BD1EE7-C801-4C33-87E3-9C1A3A3E3864}" type="pres">
      <dgm:prSet presAssocID="{33357D50-F714-4F02-AD5F-C5B602115801}" presName="childNode2" presStyleLbl="bgAcc1" presStyleIdx="1" presStyleCnt="5" custScaleY="178127">
        <dgm:presLayoutVars>
          <dgm:bulletEnabled val="1"/>
        </dgm:presLayoutVars>
      </dgm:prSet>
      <dgm:spPr/>
    </dgm:pt>
    <dgm:pt modelId="{4A2F175F-DFB2-4679-884C-4809C08E767B}" type="pres">
      <dgm:prSet presAssocID="{33357D50-F714-4F02-AD5F-C5B602115801}" presName="childNode2tx" presStyleLbl="bgAcc1" presStyleIdx="1" presStyleCnt="5">
        <dgm:presLayoutVars>
          <dgm:bulletEnabled val="1"/>
        </dgm:presLayoutVars>
      </dgm:prSet>
      <dgm:spPr/>
    </dgm:pt>
    <dgm:pt modelId="{12D54192-5F0E-49D3-B500-E8F6A82C8108}" type="pres">
      <dgm:prSet presAssocID="{33357D50-F714-4F02-AD5F-C5B602115801}" presName="parentNode2" presStyleLbl="node1" presStyleIdx="1" presStyleCnt="5" custLinFactNeighborX="-17972" custLinFactNeighborY="-37023">
        <dgm:presLayoutVars>
          <dgm:chMax val="0"/>
          <dgm:bulletEnabled val="1"/>
        </dgm:presLayoutVars>
      </dgm:prSet>
      <dgm:spPr/>
    </dgm:pt>
    <dgm:pt modelId="{EDD36C47-5648-4262-AA9A-84CBA033B986}" type="pres">
      <dgm:prSet presAssocID="{33357D50-F714-4F02-AD5F-C5B602115801}" presName="connSite2" presStyleCnt="0"/>
      <dgm:spPr/>
    </dgm:pt>
    <dgm:pt modelId="{616394C4-4DCE-4EB1-BE03-6B91ED115F2E}" type="pres">
      <dgm:prSet presAssocID="{B2D2A9B2-9E86-4A79-B9A0-C706E8BA46BF}" presName="Name18" presStyleLbl="sibTrans2D1" presStyleIdx="1" presStyleCnt="4"/>
      <dgm:spPr/>
    </dgm:pt>
    <dgm:pt modelId="{F9B5699C-F6FB-4687-A9DC-AEF2FDD7464A}" type="pres">
      <dgm:prSet presAssocID="{67BEF219-ECDE-4A4C-87D9-01A69E63019C}" presName="composite1" presStyleCnt="0"/>
      <dgm:spPr/>
    </dgm:pt>
    <dgm:pt modelId="{6D984A56-6018-4201-B839-D19C4E4615F3}" type="pres">
      <dgm:prSet presAssocID="{67BEF219-ECDE-4A4C-87D9-01A69E63019C}" presName="dummyNode1" presStyleLbl="node1" presStyleIdx="1" presStyleCnt="5"/>
      <dgm:spPr/>
    </dgm:pt>
    <dgm:pt modelId="{87593C65-57EA-410A-B70C-9EA460AF8B9D}" type="pres">
      <dgm:prSet presAssocID="{67BEF219-ECDE-4A4C-87D9-01A69E63019C}" presName="childNode1" presStyleLbl="bgAcc1" presStyleIdx="2" presStyleCnt="5">
        <dgm:presLayoutVars>
          <dgm:bulletEnabled val="1"/>
        </dgm:presLayoutVars>
      </dgm:prSet>
      <dgm:spPr/>
    </dgm:pt>
    <dgm:pt modelId="{7C1C758B-0DB0-4DA6-B4B8-C1A248EE76DC}" type="pres">
      <dgm:prSet presAssocID="{67BEF219-ECDE-4A4C-87D9-01A69E63019C}" presName="childNode1tx" presStyleLbl="bgAcc1" presStyleIdx="2" presStyleCnt="5">
        <dgm:presLayoutVars>
          <dgm:bulletEnabled val="1"/>
        </dgm:presLayoutVars>
      </dgm:prSet>
      <dgm:spPr/>
    </dgm:pt>
    <dgm:pt modelId="{86E34712-A341-4AA3-B6D5-E3BA78718555}" type="pres">
      <dgm:prSet presAssocID="{67BEF219-ECDE-4A4C-87D9-01A69E63019C}" presName="parentNode1" presStyleLbl="node1" presStyleIdx="2" presStyleCnt="5">
        <dgm:presLayoutVars>
          <dgm:chMax val="1"/>
          <dgm:bulletEnabled val="1"/>
        </dgm:presLayoutVars>
      </dgm:prSet>
      <dgm:spPr/>
    </dgm:pt>
    <dgm:pt modelId="{6EAA6416-B54E-4A46-9044-CE10226E24C5}" type="pres">
      <dgm:prSet presAssocID="{67BEF219-ECDE-4A4C-87D9-01A69E63019C}" presName="connSite1" presStyleCnt="0"/>
      <dgm:spPr/>
    </dgm:pt>
    <dgm:pt modelId="{BAAB659F-3687-41C0-B534-C117BAF78B21}" type="pres">
      <dgm:prSet presAssocID="{01A7FCB1-1113-4C85-AC3F-C93AA9C287BB}" presName="Name9" presStyleLbl="sibTrans2D1" presStyleIdx="2" presStyleCnt="4"/>
      <dgm:spPr/>
    </dgm:pt>
    <dgm:pt modelId="{D4953390-9CB2-44B8-9E84-255BF52B7430}" type="pres">
      <dgm:prSet presAssocID="{E6EB392A-D102-499F-B742-517622570086}" presName="composite2" presStyleCnt="0"/>
      <dgm:spPr/>
    </dgm:pt>
    <dgm:pt modelId="{532CEB10-FA3F-4494-94F3-55B307615873}" type="pres">
      <dgm:prSet presAssocID="{E6EB392A-D102-499F-B742-517622570086}" presName="dummyNode2" presStyleLbl="node1" presStyleIdx="2" presStyleCnt="5"/>
      <dgm:spPr/>
    </dgm:pt>
    <dgm:pt modelId="{F0AB6DCE-3931-4434-AED9-2857450A3C75}" type="pres">
      <dgm:prSet presAssocID="{E6EB392A-D102-499F-B742-517622570086}" presName="childNode2" presStyleLbl="bgAcc1" presStyleIdx="3" presStyleCnt="5" custScaleX="136046" custScaleY="203314">
        <dgm:presLayoutVars>
          <dgm:bulletEnabled val="1"/>
        </dgm:presLayoutVars>
      </dgm:prSet>
      <dgm:spPr/>
    </dgm:pt>
    <dgm:pt modelId="{7323E11B-6E36-4234-AE82-D99C8150C942}" type="pres">
      <dgm:prSet presAssocID="{E6EB392A-D102-499F-B742-517622570086}" presName="childNode2tx" presStyleLbl="bgAcc1" presStyleIdx="3" presStyleCnt="5">
        <dgm:presLayoutVars>
          <dgm:bulletEnabled val="1"/>
        </dgm:presLayoutVars>
      </dgm:prSet>
      <dgm:spPr/>
    </dgm:pt>
    <dgm:pt modelId="{6E82479A-8395-4159-8868-8315C35B3DA3}" type="pres">
      <dgm:prSet presAssocID="{E6EB392A-D102-499F-B742-517622570086}" presName="parentNode2" presStyleLbl="node1" presStyleIdx="3" presStyleCnt="5" custLinFactNeighborX="-20041" custLinFactNeighborY="-46240">
        <dgm:presLayoutVars>
          <dgm:chMax val="0"/>
          <dgm:bulletEnabled val="1"/>
        </dgm:presLayoutVars>
      </dgm:prSet>
      <dgm:spPr/>
    </dgm:pt>
    <dgm:pt modelId="{D56CC3B0-D359-4E25-9B32-7F0B2E1200A8}" type="pres">
      <dgm:prSet presAssocID="{E6EB392A-D102-499F-B742-517622570086}" presName="connSite2" presStyleCnt="0"/>
      <dgm:spPr/>
    </dgm:pt>
    <dgm:pt modelId="{E0DB5CB4-915E-4092-AC03-E9B2BC2CF76F}" type="pres">
      <dgm:prSet presAssocID="{0332C5FE-371D-47E9-85E3-4A25B639637B}" presName="Name18" presStyleLbl="sibTrans2D1" presStyleIdx="3" presStyleCnt="4"/>
      <dgm:spPr/>
    </dgm:pt>
    <dgm:pt modelId="{D4B30507-4ADC-4BB5-A584-1F4BCFB06A03}" type="pres">
      <dgm:prSet presAssocID="{11DD9801-7B4C-4EF1-AB0A-84A7DB049A40}" presName="composite1" presStyleCnt="0"/>
      <dgm:spPr/>
    </dgm:pt>
    <dgm:pt modelId="{A4E091B9-CC29-4398-A1DC-B711D306304B}" type="pres">
      <dgm:prSet presAssocID="{11DD9801-7B4C-4EF1-AB0A-84A7DB049A40}" presName="dummyNode1" presStyleLbl="node1" presStyleIdx="3" presStyleCnt="5"/>
      <dgm:spPr/>
    </dgm:pt>
    <dgm:pt modelId="{E37A92FF-E808-48BE-9C31-255E58837C8B}" type="pres">
      <dgm:prSet presAssocID="{11DD9801-7B4C-4EF1-AB0A-84A7DB049A40}" presName="childNode1" presStyleLbl="bgAcc1" presStyleIdx="4" presStyleCnt="5">
        <dgm:presLayoutVars>
          <dgm:bulletEnabled val="1"/>
        </dgm:presLayoutVars>
      </dgm:prSet>
      <dgm:spPr/>
    </dgm:pt>
    <dgm:pt modelId="{76AC63E7-1C33-4DEC-943C-B970F40E4928}" type="pres">
      <dgm:prSet presAssocID="{11DD9801-7B4C-4EF1-AB0A-84A7DB049A40}" presName="childNode1tx" presStyleLbl="bgAcc1" presStyleIdx="4" presStyleCnt="5">
        <dgm:presLayoutVars>
          <dgm:bulletEnabled val="1"/>
        </dgm:presLayoutVars>
      </dgm:prSet>
      <dgm:spPr/>
    </dgm:pt>
    <dgm:pt modelId="{BE82DDA4-F414-4F07-BFA3-CB3357165672}" type="pres">
      <dgm:prSet presAssocID="{11DD9801-7B4C-4EF1-AB0A-84A7DB049A40}" presName="parentNode1" presStyleLbl="node1" presStyleIdx="4" presStyleCnt="5">
        <dgm:presLayoutVars>
          <dgm:chMax val="1"/>
          <dgm:bulletEnabled val="1"/>
        </dgm:presLayoutVars>
      </dgm:prSet>
      <dgm:spPr/>
    </dgm:pt>
    <dgm:pt modelId="{6A4667D8-BB3A-49A2-A538-FE5168F420B1}" type="pres">
      <dgm:prSet presAssocID="{11DD9801-7B4C-4EF1-AB0A-84A7DB049A40}" presName="connSite1" presStyleCnt="0"/>
      <dgm:spPr/>
    </dgm:pt>
  </dgm:ptLst>
  <dgm:cxnLst>
    <dgm:cxn modelId="{8BF4D703-AECF-46AC-B6F4-DCF6F41F6E7F}" type="presOf" srcId="{A26EC0CF-C2C2-4D3C-8D92-0E1F21AF4A09}" destId="{4A2F175F-DFB2-4679-884C-4809C08E767B}" srcOrd="1" destOrd="3" presId="urn:microsoft.com/office/officeart/2005/8/layout/hProcess4"/>
    <dgm:cxn modelId="{0C284506-6249-4A9F-9DCD-C8979725466C}" srcId="{E6EB392A-D102-499F-B742-517622570086}" destId="{06E4A9C4-FFA1-4A51-B870-536A2625B53D}" srcOrd="4" destOrd="0" parTransId="{66452364-8A5F-4261-803F-832F3F6ECE34}" sibTransId="{28C99F25-7862-4104-B014-25D524799A11}"/>
    <dgm:cxn modelId="{EAB93609-64F0-4BE6-9E61-96D2FF68C71A}" type="presOf" srcId="{369C250B-20DA-4A30-AB7B-A460F18F30E7}" destId="{7323E11B-6E36-4234-AE82-D99C8150C942}" srcOrd="1" destOrd="1" presId="urn:microsoft.com/office/officeart/2005/8/layout/hProcess4"/>
    <dgm:cxn modelId="{2B2CF210-A7E7-4BA3-829A-6E0AC4FBCACC}" type="presOf" srcId="{5BF79B31-7922-40F4-8E58-65DC77687270}" destId="{7C1C758B-0DB0-4DA6-B4B8-C1A248EE76DC}" srcOrd="1" destOrd="0" presId="urn:microsoft.com/office/officeart/2005/8/layout/hProcess4"/>
    <dgm:cxn modelId="{0375DE13-0180-49C0-BDF7-B294428F3116}" srcId="{E6EB392A-D102-499F-B742-517622570086}" destId="{369C250B-20DA-4A30-AB7B-A460F18F30E7}" srcOrd="1" destOrd="0" parTransId="{25EFF427-3F12-4C90-B83E-DD879F5B0297}" sibTransId="{6474E4FB-C0D2-486D-9C7D-AF0E00BA990F}"/>
    <dgm:cxn modelId="{DB0A8A18-F0DA-4B2F-86EB-2ED2222F2D6F}" type="presOf" srcId="{C0039FE6-3130-4890-8573-AAA7AC4CE3DC}" destId="{C3D53D4E-0762-445E-8739-4C7AF631A059}" srcOrd="1" destOrd="0" presId="urn:microsoft.com/office/officeart/2005/8/layout/hProcess4"/>
    <dgm:cxn modelId="{02A0291C-EFFD-4B3F-9E6C-FF85A2BAE41C}" type="presOf" srcId="{CAC4367B-8E41-495F-9822-08EBCBEBF8D6}" destId="{F0AB6DCE-3931-4434-AED9-2857450A3C75}" srcOrd="0" destOrd="2" presId="urn:microsoft.com/office/officeart/2005/8/layout/hProcess4"/>
    <dgm:cxn modelId="{FEBF551D-B544-4847-9456-538C036B32C5}" type="presOf" srcId="{BDA5F4E8-70DD-4BA1-B287-BAE0384E952D}" destId="{05BD1EE7-C801-4C33-87E3-9C1A3A3E3864}" srcOrd="0" destOrd="0" presId="urn:microsoft.com/office/officeart/2005/8/layout/hProcess4"/>
    <dgm:cxn modelId="{AABB9C21-029A-4156-AA5B-191612C147F4}" srcId="{11DD9801-7B4C-4EF1-AB0A-84A7DB049A40}" destId="{C4207EDC-FA5F-4028-9728-E80FFB9AA43E}" srcOrd="0" destOrd="0" parTransId="{8F87ADF6-47F3-4C61-82F3-A394E764F0CE}" sibTransId="{A231B0A9-BDAD-4463-B81B-06D0A86B5249}"/>
    <dgm:cxn modelId="{768D0524-3224-4E0B-89C0-A9FBAA3A8793}" srcId="{BDC14A19-BD9D-4890-89C7-6526063350C5}" destId="{30665486-C6E4-491A-8C97-F0796A7F1C6E}" srcOrd="2" destOrd="0" parTransId="{36EE0FCA-8279-45F8-B84F-1CECC190B3AE}" sibTransId="{D4E7F868-CA25-42A7-80B6-D9A30034468D}"/>
    <dgm:cxn modelId="{27211126-72D0-4CDF-B03B-6892824C5490}" type="presOf" srcId="{32B05FD0-3FD1-41EF-8999-76AA69486B07}" destId="{05BD1EE7-C801-4C33-87E3-9C1A3A3E3864}" srcOrd="0" destOrd="2" presId="urn:microsoft.com/office/officeart/2005/8/layout/hProcess4"/>
    <dgm:cxn modelId="{AD0BDC26-4CF4-4A75-A4BF-2325C6855542}" srcId="{67BEF219-ECDE-4A4C-87D9-01A69E63019C}" destId="{4994ACAA-4A2B-40AE-9558-F8B47EE967DD}" srcOrd="2" destOrd="0" parTransId="{B2372495-A096-43B4-B479-1A5A498A7802}" sibTransId="{9E6E21D3-0B52-4305-8251-2BDA442A884B}"/>
    <dgm:cxn modelId="{33FC2A28-C1CB-4A04-BA04-F0F17F501792}" srcId="{939426B8-1F90-4EFA-B2C0-7FDD6E3F778B}" destId="{E6EB392A-D102-499F-B742-517622570086}" srcOrd="3" destOrd="0" parTransId="{C6AFB47F-EF1A-47FE-A8FA-AA87A0C528E4}" sibTransId="{0332C5FE-371D-47E9-85E3-4A25B639637B}"/>
    <dgm:cxn modelId="{C3CA8929-7BC8-49AE-96FF-513FAB960720}" type="presOf" srcId="{4E6704B4-6D69-4E35-962B-A4801E6448B0}" destId="{7323E11B-6E36-4234-AE82-D99C8150C942}" srcOrd="1" destOrd="3" presId="urn:microsoft.com/office/officeart/2005/8/layout/hProcess4"/>
    <dgm:cxn modelId="{7C2FA02B-91AF-4B9E-AFCF-E36325DF4619}" type="presOf" srcId="{06E4A9C4-FFA1-4A51-B870-536A2625B53D}" destId="{F0AB6DCE-3931-4434-AED9-2857450A3C75}" srcOrd="0" destOrd="4" presId="urn:microsoft.com/office/officeart/2005/8/layout/hProcess4"/>
    <dgm:cxn modelId="{5A03102C-1AD9-4896-B3E6-C16A78E74387}" srcId="{E6EB392A-D102-499F-B742-517622570086}" destId="{3E7B34B0-4100-4764-984E-85E005260C72}" srcOrd="0" destOrd="0" parTransId="{8F5E66FD-8FFA-46E1-B5C1-E49E71D0350A}" sibTransId="{92F2093A-A040-425D-8C56-CE5D6533A973}"/>
    <dgm:cxn modelId="{284F652C-4AC9-4EFF-8BB8-9A7A3DED1FE9}" type="presOf" srcId="{8BD558F2-A351-4003-9D5F-27EBD746227F}" destId="{7C1C758B-0DB0-4DA6-B4B8-C1A248EE76DC}" srcOrd="1" destOrd="1" presId="urn:microsoft.com/office/officeart/2005/8/layout/hProcess4"/>
    <dgm:cxn modelId="{0789B22D-7EDC-4744-99DB-CAC001E8857E}" type="presOf" srcId="{CAC4367B-8E41-495F-9822-08EBCBEBF8D6}" destId="{7323E11B-6E36-4234-AE82-D99C8150C942}" srcOrd="1" destOrd="2" presId="urn:microsoft.com/office/officeart/2005/8/layout/hProcess4"/>
    <dgm:cxn modelId="{169E8D2E-B31F-4F0B-A2A7-07478BFE496F}" type="presOf" srcId="{BDC14A19-BD9D-4890-89C7-6526063350C5}" destId="{6AF194D3-5AEF-4F47-B321-6F69D0960C5C}" srcOrd="0" destOrd="0" presId="urn:microsoft.com/office/officeart/2005/8/layout/hProcess4"/>
    <dgm:cxn modelId="{030BB42E-935D-4207-8E60-FC345EB62A5E}" type="presOf" srcId="{75E02F9E-A240-437D-A2CF-D7FA8F66B9BD}" destId="{17FF1747-CA13-4EC9-BAC4-4164C80C8A6D}" srcOrd="0" destOrd="1" presId="urn:microsoft.com/office/officeart/2005/8/layout/hProcess4"/>
    <dgm:cxn modelId="{F6BD1B34-5B6D-4E86-A515-B817AF24C450}" type="presOf" srcId="{8BD558F2-A351-4003-9D5F-27EBD746227F}" destId="{87593C65-57EA-410A-B70C-9EA460AF8B9D}" srcOrd="0" destOrd="1" presId="urn:microsoft.com/office/officeart/2005/8/layout/hProcess4"/>
    <dgm:cxn modelId="{CEFAD236-E5D2-43B1-AA4F-2FAE483BD9AC}" type="presOf" srcId="{4994ACAA-4A2B-40AE-9558-F8B47EE967DD}" destId="{87593C65-57EA-410A-B70C-9EA460AF8B9D}" srcOrd="0" destOrd="2" presId="urn:microsoft.com/office/officeart/2005/8/layout/hProcess4"/>
    <dgm:cxn modelId="{4197BE37-E296-44D2-A11E-0EDCB0C86402}" type="presOf" srcId="{67BEF219-ECDE-4A4C-87D9-01A69E63019C}" destId="{86E34712-A341-4AA3-B6D5-E3BA78718555}" srcOrd="0" destOrd="0" presId="urn:microsoft.com/office/officeart/2005/8/layout/hProcess4"/>
    <dgm:cxn modelId="{EDBECF3B-73DB-477C-A095-C328E82B23B6}" type="presOf" srcId="{11DD9801-7B4C-4EF1-AB0A-84A7DB049A40}" destId="{BE82DDA4-F414-4F07-BFA3-CB3357165672}" srcOrd="0" destOrd="0" presId="urn:microsoft.com/office/officeart/2005/8/layout/hProcess4"/>
    <dgm:cxn modelId="{662E4640-2D07-41EF-8D25-002F3945E25F}" type="presOf" srcId="{30665486-C6E4-491A-8C97-F0796A7F1C6E}" destId="{C3D53D4E-0762-445E-8739-4C7AF631A059}" srcOrd="1" destOrd="2" presId="urn:microsoft.com/office/officeart/2005/8/layout/hProcess4"/>
    <dgm:cxn modelId="{6704175B-6303-4103-9156-18CBA81AA454}" type="presOf" srcId="{F0526FA0-9839-4B8E-9259-68E9BF15CC5F}" destId="{D1430A29-4CA5-4CBD-8D29-045BB9E0588C}" srcOrd="0" destOrd="0" presId="urn:microsoft.com/office/officeart/2005/8/layout/hProcess4"/>
    <dgm:cxn modelId="{99664C5C-6F64-4A94-8447-C92A4D92B2A0}" type="presOf" srcId="{30665486-C6E4-491A-8C97-F0796A7F1C6E}" destId="{17FF1747-CA13-4EC9-BAC4-4164C80C8A6D}" srcOrd="0" destOrd="2" presId="urn:microsoft.com/office/officeart/2005/8/layout/hProcess4"/>
    <dgm:cxn modelId="{7FBC9F5C-99CD-4A79-9F16-B08686B3465E}" type="presOf" srcId="{C0039FE6-3130-4890-8573-AAA7AC4CE3DC}" destId="{17FF1747-CA13-4EC9-BAC4-4164C80C8A6D}" srcOrd="0" destOrd="0" presId="urn:microsoft.com/office/officeart/2005/8/layout/hProcess4"/>
    <dgm:cxn modelId="{C2F3C05F-5277-4BFB-AE35-E8B03EDC0374}" type="presOf" srcId="{C4207EDC-FA5F-4028-9728-E80FFB9AA43E}" destId="{76AC63E7-1C33-4DEC-943C-B970F40E4928}" srcOrd="1" destOrd="0" presId="urn:microsoft.com/office/officeart/2005/8/layout/hProcess4"/>
    <dgm:cxn modelId="{AEBD4460-CF7C-46A4-8EE5-0C0DED0D57C9}" type="presOf" srcId="{949D75F4-749C-40C7-832D-8F41E8197476}" destId="{76AC63E7-1C33-4DEC-943C-B970F40E4928}" srcOrd="1" destOrd="2" presId="urn:microsoft.com/office/officeart/2005/8/layout/hProcess4"/>
    <dgm:cxn modelId="{292CB641-EECF-4778-B75A-44F69AF01228}" type="presOf" srcId="{3E7B34B0-4100-4764-984E-85E005260C72}" destId="{F0AB6DCE-3931-4434-AED9-2857450A3C75}" srcOrd="0" destOrd="0" presId="urn:microsoft.com/office/officeart/2005/8/layout/hProcess4"/>
    <dgm:cxn modelId="{2DDD7262-25F6-43C9-8DB6-69A51CC0FC87}" type="presOf" srcId="{5BF79B31-7922-40F4-8E58-65DC77687270}" destId="{87593C65-57EA-410A-B70C-9EA460AF8B9D}" srcOrd="0" destOrd="0" presId="urn:microsoft.com/office/officeart/2005/8/layout/hProcess4"/>
    <dgm:cxn modelId="{F212BE65-96FD-4D8D-B1B5-C7EEF62FA169}" type="presOf" srcId="{C4207EDC-FA5F-4028-9728-E80FFB9AA43E}" destId="{E37A92FF-E808-48BE-9C31-255E58837C8B}" srcOrd="0" destOrd="0" presId="urn:microsoft.com/office/officeart/2005/8/layout/hProcess4"/>
    <dgm:cxn modelId="{534A2B6D-DE01-48CC-A5DE-D89A4D41073E}" type="presOf" srcId="{A26EC0CF-C2C2-4D3C-8D92-0E1F21AF4A09}" destId="{05BD1EE7-C801-4C33-87E3-9C1A3A3E3864}" srcOrd="0" destOrd="3" presId="urn:microsoft.com/office/officeart/2005/8/layout/hProcess4"/>
    <dgm:cxn modelId="{0E364871-F603-4590-88C4-A4A6249BB283}" type="presOf" srcId="{5E99ECDC-1C2F-4045-8960-919ED2766975}" destId="{4A2F175F-DFB2-4679-884C-4809C08E767B}" srcOrd="1" destOrd="1" presId="urn:microsoft.com/office/officeart/2005/8/layout/hProcess4"/>
    <dgm:cxn modelId="{13534C72-3FC7-4272-A95C-81E5F73D703D}" srcId="{11DD9801-7B4C-4EF1-AB0A-84A7DB049A40}" destId="{0BF5DB59-E520-4E9D-9FB8-F2447FB45113}" srcOrd="1" destOrd="0" parTransId="{BCCB7519-5209-45B5-B4B3-1AB91E629207}" sibTransId="{928CBF55-DC87-4F6B-BFDE-58D6F66C72E9}"/>
    <dgm:cxn modelId="{6AB4FA54-23A0-4069-AC9C-624D9A579385}" srcId="{E6EB392A-D102-499F-B742-517622570086}" destId="{4E6704B4-6D69-4E35-962B-A4801E6448B0}" srcOrd="3" destOrd="0" parTransId="{6B5FDCA1-169D-4166-9015-EF5B9903D593}" sibTransId="{EB54F6F2-1F62-4DD0-A8C7-BB6B9E0F4189}"/>
    <dgm:cxn modelId="{550F2475-6DA4-4CED-830A-60EF12CA7388}" type="presOf" srcId="{0BF5DB59-E520-4E9D-9FB8-F2447FB45113}" destId="{E37A92FF-E808-48BE-9C31-255E58837C8B}" srcOrd="0" destOrd="1" presId="urn:microsoft.com/office/officeart/2005/8/layout/hProcess4"/>
    <dgm:cxn modelId="{8BA98576-4611-496C-BE8B-7DF6D90D3443}" srcId="{67BEF219-ECDE-4A4C-87D9-01A69E63019C}" destId="{5BF79B31-7922-40F4-8E58-65DC77687270}" srcOrd="0" destOrd="0" parTransId="{F8BE7E32-C9CB-4186-8164-7DF3AD36AC4A}" sibTransId="{365E5835-65B3-4F00-A67D-5AB43CBD8F17}"/>
    <dgm:cxn modelId="{F7385258-76BC-4A69-BCE1-383228ED9782}" type="presOf" srcId="{4994ACAA-4A2B-40AE-9558-F8B47EE967DD}" destId="{7C1C758B-0DB0-4DA6-B4B8-C1A248EE76DC}" srcOrd="1" destOrd="2" presId="urn:microsoft.com/office/officeart/2005/8/layout/hProcess4"/>
    <dgm:cxn modelId="{19495459-7605-418A-B4C0-8F3BEF962D16}" srcId="{33357D50-F714-4F02-AD5F-C5B602115801}" destId="{32B05FD0-3FD1-41EF-8999-76AA69486B07}" srcOrd="2" destOrd="0" parTransId="{F6A07145-D4D4-4040-83BD-E239538146B6}" sibTransId="{8FB561BC-EFDE-480C-8660-E202BA755202}"/>
    <dgm:cxn modelId="{69965D80-9B83-4580-988F-AA3C975DF998}" type="presOf" srcId="{0332C5FE-371D-47E9-85E3-4A25B639637B}" destId="{E0DB5CB4-915E-4092-AC03-E9B2BC2CF76F}" srcOrd="0" destOrd="0" presId="urn:microsoft.com/office/officeart/2005/8/layout/hProcess4"/>
    <dgm:cxn modelId="{CF8E6983-9C72-4D40-811A-E896EB9EF3CB}" srcId="{E6EB392A-D102-499F-B742-517622570086}" destId="{CAC4367B-8E41-495F-9822-08EBCBEBF8D6}" srcOrd="2" destOrd="0" parTransId="{D589E452-997D-4641-AEB9-78E29588768B}" sibTransId="{5A9A04FB-0369-4512-A626-C30F424EF777}"/>
    <dgm:cxn modelId="{95979C88-DB72-4F6E-8B25-715111B541F9}" type="presOf" srcId="{4E6704B4-6D69-4E35-962B-A4801E6448B0}" destId="{F0AB6DCE-3931-4434-AED9-2857450A3C75}" srcOrd="0" destOrd="3" presId="urn:microsoft.com/office/officeart/2005/8/layout/hProcess4"/>
    <dgm:cxn modelId="{CCE29E8A-42A3-421F-8639-2345270BB1F3}" srcId="{939426B8-1F90-4EFA-B2C0-7FDD6E3F778B}" destId="{67BEF219-ECDE-4A4C-87D9-01A69E63019C}" srcOrd="2" destOrd="0" parTransId="{F686D48D-2FAF-4271-8CA2-10A46E65D8D7}" sibTransId="{01A7FCB1-1113-4C85-AC3F-C93AA9C287BB}"/>
    <dgm:cxn modelId="{7EE9118F-455C-4A9D-877F-CFFFBD4CE175}" srcId="{BDC14A19-BD9D-4890-89C7-6526063350C5}" destId="{C0039FE6-3130-4890-8573-AAA7AC4CE3DC}" srcOrd="0" destOrd="0" parTransId="{511E0A61-43C3-4381-A7AB-553D3086C888}" sibTransId="{C521C199-8E50-4EC8-A022-5CA746904C22}"/>
    <dgm:cxn modelId="{82339A90-3897-4F95-A9F3-59C0C4738C52}" type="presOf" srcId="{5E99ECDC-1C2F-4045-8960-919ED2766975}" destId="{05BD1EE7-C801-4C33-87E3-9C1A3A3E3864}" srcOrd="0" destOrd="1" presId="urn:microsoft.com/office/officeart/2005/8/layout/hProcess4"/>
    <dgm:cxn modelId="{18BB0798-BFDA-4CE2-8AA3-A8835E90BC57}" type="presOf" srcId="{949D75F4-749C-40C7-832D-8F41E8197476}" destId="{E37A92FF-E808-48BE-9C31-255E58837C8B}" srcOrd="0" destOrd="2" presId="urn:microsoft.com/office/officeart/2005/8/layout/hProcess4"/>
    <dgm:cxn modelId="{0AAFDB9C-9C0C-4CB9-BC5D-E1283F1F1A6D}" type="presOf" srcId="{01A7FCB1-1113-4C85-AC3F-C93AA9C287BB}" destId="{BAAB659F-3687-41C0-B534-C117BAF78B21}" srcOrd="0" destOrd="0" presId="urn:microsoft.com/office/officeart/2005/8/layout/hProcess4"/>
    <dgm:cxn modelId="{2A33159E-550F-495A-907F-38084D10DBB1}" type="presOf" srcId="{B2D2A9B2-9E86-4A79-B9A0-C706E8BA46BF}" destId="{616394C4-4DCE-4EB1-BE03-6B91ED115F2E}" srcOrd="0" destOrd="0" presId="urn:microsoft.com/office/officeart/2005/8/layout/hProcess4"/>
    <dgm:cxn modelId="{060C9EA2-4111-4CD4-8498-E706956818B1}" type="presOf" srcId="{939426B8-1F90-4EFA-B2C0-7FDD6E3F778B}" destId="{017D4F16-42F2-4D46-B0CD-D394C35BACB2}" srcOrd="0" destOrd="0" presId="urn:microsoft.com/office/officeart/2005/8/layout/hProcess4"/>
    <dgm:cxn modelId="{436292AA-E581-479E-8C24-9AE4783B2EF3}" srcId="{BDC14A19-BD9D-4890-89C7-6526063350C5}" destId="{75E02F9E-A240-437D-A2CF-D7FA8F66B9BD}" srcOrd="1" destOrd="0" parTransId="{E02019D6-D1AE-412E-A830-67CE585397FB}" sibTransId="{06F08728-15E4-4DDB-8E75-2BB1C98B6960}"/>
    <dgm:cxn modelId="{75966BAF-6938-4FD2-BA26-935B1747F171}" srcId="{33357D50-F714-4F02-AD5F-C5B602115801}" destId="{BDA5F4E8-70DD-4BA1-B287-BAE0384E952D}" srcOrd="0" destOrd="0" parTransId="{AEA2B8A2-FCD7-450C-8A7B-4A2B7C808FC3}" sibTransId="{04380C80-48D8-4E6A-8BB5-BEC8BA48BBD1}"/>
    <dgm:cxn modelId="{F2C3C8B5-EF7F-4E6E-B029-946F5212F3FF}" srcId="{33357D50-F714-4F02-AD5F-C5B602115801}" destId="{A26EC0CF-C2C2-4D3C-8D92-0E1F21AF4A09}" srcOrd="3" destOrd="0" parTransId="{D90D5D8A-47B5-4A8A-B5D1-7C9787390AAB}" sibTransId="{C8381B41-F09E-4DB3-8C32-9D87A7A54A29}"/>
    <dgm:cxn modelId="{CBAF56B6-272E-444E-8F89-5C7AAFC24E78}" type="presOf" srcId="{3E7B34B0-4100-4764-984E-85E005260C72}" destId="{7323E11B-6E36-4234-AE82-D99C8150C942}" srcOrd="1" destOrd="0" presId="urn:microsoft.com/office/officeart/2005/8/layout/hProcess4"/>
    <dgm:cxn modelId="{8F8401C5-0158-4845-8EC8-C4C2E4FBB5CC}" srcId="{939426B8-1F90-4EFA-B2C0-7FDD6E3F778B}" destId="{BDC14A19-BD9D-4890-89C7-6526063350C5}" srcOrd="0" destOrd="0" parTransId="{D6F2A2DF-7B25-4AAD-8B3A-B8A318ACD7A4}" sibTransId="{F0526FA0-9839-4B8E-9259-68E9BF15CC5F}"/>
    <dgm:cxn modelId="{554C77C9-3AE1-4EA4-8E31-D21D47C67DD9}" srcId="{67BEF219-ECDE-4A4C-87D9-01A69E63019C}" destId="{8BD558F2-A351-4003-9D5F-27EBD746227F}" srcOrd="1" destOrd="0" parTransId="{74A55CE4-2CA2-4573-8D5B-CD3CA9C25785}" sibTransId="{CF564307-0DCF-4BFE-AB00-2C61280739DD}"/>
    <dgm:cxn modelId="{F6271ECB-C85F-45D9-8874-40F4F0896AFC}" type="presOf" srcId="{0BF5DB59-E520-4E9D-9FB8-F2447FB45113}" destId="{76AC63E7-1C33-4DEC-943C-B970F40E4928}" srcOrd="1" destOrd="1" presId="urn:microsoft.com/office/officeart/2005/8/layout/hProcess4"/>
    <dgm:cxn modelId="{42D3D0CF-F004-42E4-9E95-00C7A523CF74}" type="presOf" srcId="{369C250B-20DA-4A30-AB7B-A460F18F30E7}" destId="{F0AB6DCE-3931-4434-AED9-2857450A3C75}" srcOrd="0" destOrd="1" presId="urn:microsoft.com/office/officeart/2005/8/layout/hProcess4"/>
    <dgm:cxn modelId="{0E50FDD3-D2C8-4931-BE6E-EB55026575AB}" srcId="{939426B8-1F90-4EFA-B2C0-7FDD6E3F778B}" destId="{11DD9801-7B4C-4EF1-AB0A-84A7DB049A40}" srcOrd="4" destOrd="0" parTransId="{26E914EB-1AAE-4DD5-BCAB-00FD876FC4BB}" sibTransId="{FC8B71B0-C569-4D82-AF0F-B3E8566343E4}"/>
    <dgm:cxn modelId="{84FF32D8-15E2-44C9-99D7-89445E9F361C}" type="presOf" srcId="{E6EB392A-D102-499F-B742-517622570086}" destId="{6E82479A-8395-4159-8868-8315C35B3DA3}" srcOrd="0" destOrd="0" presId="urn:microsoft.com/office/officeart/2005/8/layout/hProcess4"/>
    <dgm:cxn modelId="{FFBED6DA-522E-4D32-9251-7B980040ED1B}" srcId="{939426B8-1F90-4EFA-B2C0-7FDD6E3F778B}" destId="{33357D50-F714-4F02-AD5F-C5B602115801}" srcOrd="1" destOrd="0" parTransId="{B74A0EF8-ABC3-48A6-B04D-DBA271EC446A}" sibTransId="{B2D2A9B2-9E86-4A79-B9A0-C706E8BA46BF}"/>
    <dgm:cxn modelId="{0DC89BE5-9185-4921-9044-62C1D8C64C70}" type="presOf" srcId="{06E4A9C4-FFA1-4A51-B870-536A2625B53D}" destId="{7323E11B-6E36-4234-AE82-D99C8150C942}" srcOrd="1" destOrd="4" presId="urn:microsoft.com/office/officeart/2005/8/layout/hProcess4"/>
    <dgm:cxn modelId="{B4B951E7-4987-4E54-A44E-63C59FC1F996}" srcId="{33357D50-F714-4F02-AD5F-C5B602115801}" destId="{5E99ECDC-1C2F-4045-8960-919ED2766975}" srcOrd="1" destOrd="0" parTransId="{9E765611-9E14-41F9-86F7-B5DCAECD7236}" sibTransId="{E1CBB165-4E5F-48CA-8E84-E6DB8B7E73A4}"/>
    <dgm:cxn modelId="{ACC540EB-0F62-452B-A198-010D6130EC5C}" type="presOf" srcId="{33357D50-F714-4F02-AD5F-C5B602115801}" destId="{12D54192-5F0E-49D3-B500-E8F6A82C8108}" srcOrd="0" destOrd="0" presId="urn:microsoft.com/office/officeart/2005/8/layout/hProcess4"/>
    <dgm:cxn modelId="{540E86EF-EB65-4313-8A8C-2A0B16D77F7C}" srcId="{11DD9801-7B4C-4EF1-AB0A-84A7DB049A40}" destId="{949D75F4-749C-40C7-832D-8F41E8197476}" srcOrd="2" destOrd="0" parTransId="{23C2C4C2-30F1-43B7-A5B0-2E72041452BC}" sibTransId="{8FBB097D-89B4-47CA-B414-31AEDD643814}"/>
    <dgm:cxn modelId="{18B36CF3-B747-447B-9FBB-97F290BC660D}" type="presOf" srcId="{32B05FD0-3FD1-41EF-8999-76AA69486B07}" destId="{4A2F175F-DFB2-4679-884C-4809C08E767B}" srcOrd="1" destOrd="2" presId="urn:microsoft.com/office/officeart/2005/8/layout/hProcess4"/>
    <dgm:cxn modelId="{C3AC45F7-1F94-4C1D-BCB9-8C7B20E5E83C}" type="presOf" srcId="{BDA5F4E8-70DD-4BA1-B287-BAE0384E952D}" destId="{4A2F175F-DFB2-4679-884C-4809C08E767B}" srcOrd="1" destOrd="0" presId="urn:microsoft.com/office/officeart/2005/8/layout/hProcess4"/>
    <dgm:cxn modelId="{B4D2D3F7-C03B-4444-B4FB-1BDE303B9029}" type="presOf" srcId="{75E02F9E-A240-437D-A2CF-D7FA8F66B9BD}" destId="{C3D53D4E-0762-445E-8739-4C7AF631A059}" srcOrd="1" destOrd="1" presId="urn:microsoft.com/office/officeart/2005/8/layout/hProcess4"/>
    <dgm:cxn modelId="{33357C73-0567-452D-ABD9-DF9E7E818115}" type="presParOf" srcId="{017D4F16-42F2-4D46-B0CD-D394C35BACB2}" destId="{29F122CD-4332-4183-AD3B-A948F0A0E76E}" srcOrd="0" destOrd="0" presId="urn:microsoft.com/office/officeart/2005/8/layout/hProcess4"/>
    <dgm:cxn modelId="{E985469E-DC84-4676-8B8E-0434AA5EF384}" type="presParOf" srcId="{017D4F16-42F2-4D46-B0CD-D394C35BACB2}" destId="{FAF59844-6E54-4B29-AD2D-55A05F2615F5}" srcOrd="1" destOrd="0" presId="urn:microsoft.com/office/officeart/2005/8/layout/hProcess4"/>
    <dgm:cxn modelId="{095965E5-96BF-4D97-AC8F-19547DDC54BF}" type="presParOf" srcId="{017D4F16-42F2-4D46-B0CD-D394C35BACB2}" destId="{DAABC947-7814-424A-BC35-15165637E3D3}" srcOrd="2" destOrd="0" presId="urn:microsoft.com/office/officeart/2005/8/layout/hProcess4"/>
    <dgm:cxn modelId="{0B2FFF61-3C28-499B-83D1-F6E6570304BC}" type="presParOf" srcId="{DAABC947-7814-424A-BC35-15165637E3D3}" destId="{C0E6CC64-5C39-414F-8258-46F50023CEFA}" srcOrd="0" destOrd="0" presId="urn:microsoft.com/office/officeart/2005/8/layout/hProcess4"/>
    <dgm:cxn modelId="{FE5A67DE-3C3B-4A3A-9B6C-FB78D76CAE80}" type="presParOf" srcId="{C0E6CC64-5C39-414F-8258-46F50023CEFA}" destId="{A0639A91-BC6C-4EF7-A1D8-9BA1D780BF37}" srcOrd="0" destOrd="0" presId="urn:microsoft.com/office/officeart/2005/8/layout/hProcess4"/>
    <dgm:cxn modelId="{2E2B6636-02EE-42E7-8199-26D453588EF5}" type="presParOf" srcId="{C0E6CC64-5C39-414F-8258-46F50023CEFA}" destId="{17FF1747-CA13-4EC9-BAC4-4164C80C8A6D}" srcOrd="1" destOrd="0" presId="urn:microsoft.com/office/officeart/2005/8/layout/hProcess4"/>
    <dgm:cxn modelId="{95978828-FB93-4D8D-B80B-4239EAC1C2F6}" type="presParOf" srcId="{C0E6CC64-5C39-414F-8258-46F50023CEFA}" destId="{C3D53D4E-0762-445E-8739-4C7AF631A059}" srcOrd="2" destOrd="0" presId="urn:microsoft.com/office/officeart/2005/8/layout/hProcess4"/>
    <dgm:cxn modelId="{1E6C1877-4B39-4E06-8FC3-345C9FD46950}" type="presParOf" srcId="{C0E6CC64-5C39-414F-8258-46F50023CEFA}" destId="{6AF194D3-5AEF-4F47-B321-6F69D0960C5C}" srcOrd="3" destOrd="0" presId="urn:microsoft.com/office/officeart/2005/8/layout/hProcess4"/>
    <dgm:cxn modelId="{ADC0A796-F373-4F32-B323-1AC4D2232D53}" type="presParOf" srcId="{C0E6CC64-5C39-414F-8258-46F50023CEFA}" destId="{BD095865-14AF-46C5-A1E0-0CD364F0766A}" srcOrd="4" destOrd="0" presId="urn:microsoft.com/office/officeart/2005/8/layout/hProcess4"/>
    <dgm:cxn modelId="{AADF5484-3FE0-46AF-835A-780E4E2213D5}" type="presParOf" srcId="{DAABC947-7814-424A-BC35-15165637E3D3}" destId="{D1430A29-4CA5-4CBD-8D29-045BB9E0588C}" srcOrd="1" destOrd="0" presId="urn:microsoft.com/office/officeart/2005/8/layout/hProcess4"/>
    <dgm:cxn modelId="{7B71CDE4-3E31-4D24-9BD1-54A94C791494}" type="presParOf" srcId="{DAABC947-7814-424A-BC35-15165637E3D3}" destId="{4FE68D27-71A1-4E3B-A477-C162E6DF1EF4}" srcOrd="2" destOrd="0" presId="urn:microsoft.com/office/officeart/2005/8/layout/hProcess4"/>
    <dgm:cxn modelId="{8A437250-707E-4BB8-A332-A8EB550AFBA7}" type="presParOf" srcId="{4FE68D27-71A1-4E3B-A477-C162E6DF1EF4}" destId="{5AAA38B1-6EFE-40E3-A3E5-9B49A8CA6F1E}" srcOrd="0" destOrd="0" presId="urn:microsoft.com/office/officeart/2005/8/layout/hProcess4"/>
    <dgm:cxn modelId="{897E5700-7ED1-41EE-9B5F-B1B4499678EA}" type="presParOf" srcId="{4FE68D27-71A1-4E3B-A477-C162E6DF1EF4}" destId="{05BD1EE7-C801-4C33-87E3-9C1A3A3E3864}" srcOrd="1" destOrd="0" presId="urn:microsoft.com/office/officeart/2005/8/layout/hProcess4"/>
    <dgm:cxn modelId="{9877C034-8FD0-4804-8401-3FCA15D7344E}" type="presParOf" srcId="{4FE68D27-71A1-4E3B-A477-C162E6DF1EF4}" destId="{4A2F175F-DFB2-4679-884C-4809C08E767B}" srcOrd="2" destOrd="0" presId="urn:microsoft.com/office/officeart/2005/8/layout/hProcess4"/>
    <dgm:cxn modelId="{05D4712E-0061-4AE8-959C-2F44390077EF}" type="presParOf" srcId="{4FE68D27-71A1-4E3B-A477-C162E6DF1EF4}" destId="{12D54192-5F0E-49D3-B500-E8F6A82C8108}" srcOrd="3" destOrd="0" presId="urn:microsoft.com/office/officeart/2005/8/layout/hProcess4"/>
    <dgm:cxn modelId="{E12F8D6A-3CC1-47D6-8503-FA8E03D29460}" type="presParOf" srcId="{4FE68D27-71A1-4E3B-A477-C162E6DF1EF4}" destId="{EDD36C47-5648-4262-AA9A-84CBA033B986}" srcOrd="4" destOrd="0" presId="urn:microsoft.com/office/officeart/2005/8/layout/hProcess4"/>
    <dgm:cxn modelId="{886A8219-E995-4B03-BCB6-A6D0340F9D10}" type="presParOf" srcId="{DAABC947-7814-424A-BC35-15165637E3D3}" destId="{616394C4-4DCE-4EB1-BE03-6B91ED115F2E}" srcOrd="3" destOrd="0" presId="urn:microsoft.com/office/officeart/2005/8/layout/hProcess4"/>
    <dgm:cxn modelId="{882926FD-4A0F-46B4-A543-A9FEF0873683}" type="presParOf" srcId="{DAABC947-7814-424A-BC35-15165637E3D3}" destId="{F9B5699C-F6FB-4687-A9DC-AEF2FDD7464A}" srcOrd="4" destOrd="0" presId="urn:microsoft.com/office/officeart/2005/8/layout/hProcess4"/>
    <dgm:cxn modelId="{591B5E84-D8AA-4BE5-BCC9-0C91A1AB5E0E}" type="presParOf" srcId="{F9B5699C-F6FB-4687-A9DC-AEF2FDD7464A}" destId="{6D984A56-6018-4201-B839-D19C4E4615F3}" srcOrd="0" destOrd="0" presId="urn:microsoft.com/office/officeart/2005/8/layout/hProcess4"/>
    <dgm:cxn modelId="{495D1451-EE93-458F-BE87-A7D779E9086F}" type="presParOf" srcId="{F9B5699C-F6FB-4687-A9DC-AEF2FDD7464A}" destId="{87593C65-57EA-410A-B70C-9EA460AF8B9D}" srcOrd="1" destOrd="0" presId="urn:microsoft.com/office/officeart/2005/8/layout/hProcess4"/>
    <dgm:cxn modelId="{775C13CA-5BF4-4352-AAF4-3E0824745BF9}" type="presParOf" srcId="{F9B5699C-F6FB-4687-A9DC-AEF2FDD7464A}" destId="{7C1C758B-0DB0-4DA6-B4B8-C1A248EE76DC}" srcOrd="2" destOrd="0" presId="urn:microsoft.com/office/officeart/2005/8/layout/hProcess4"/>
    <dgm:cxn modelId="{B8C5C638-095F-4621-988C-339F2D2B7101}" type="presParOf" srcId="{F9B5699C-F6FB-4687-A9DC-AEF2FDD7464A}" destId="{86E34712-A341-4AA3-B6D5-E3BA78718555}" srcOrd="3" destOrd="0" presId="urn:microsoft.com/office/officeart/2005/8/layout/hProcess4"/>
    <dgm:cxn modelId="{8BBE8B7F-8895-47E2-804A-06A438F1A306}" type="presParOf" srcId="{F9B5699C-F6FB-4687-A9DC-AEF2FDD7464A}" destId="{6EAA6416-B54E-4A46-9044-CE10226E24C5}" srcOrd="4" destOrd="0" presId="urn:microsoft.com/office/officeart/2005/8/layout/hProcess4"/>
    <dgm:cxn modelId="{FCE2E5C5-61D1-4B95-A2E5-A41B7364A638}" type="presParOf" srcId="{DAABC947-7814-424A-BC35-15165637E3D3}" destId="{BAAB659F-3687-41C0-B534-C117BAF78B21}" srcOrd="5" destOrd="0" presId="urn:microsoft.com/office/officeart/2005/8/layout/hProcess4"/>
    <dgm:cxn modelId="{2C0939D7-7424-425A-8F36-D78480884B61}" type="presParOf" srcId="{DAABC947-7814-424A-BC35-15165637E3D3}" destId="{D4953390-9CB2-44B8-9E84-255BF52B7430}" srcOrd="6" destOrd="0" presId="urn:microsoft.com/office/officeart/2005/8/layout/hProcess4"/>
    <dgm:cxn modelId="{B231376C-F0DE-4DFF-97C0-44B765AB7EEE}" type="presParOf" srcId="{D4953390-9CB2-44B8-9E84-255BF52B7430}" destId="{532CEB10-FA3F-4494-94F3-55B307615873}" srcOrd="0" destOrd="0" presId="urn:microsoft.com/office/officeart/2005/8/layout/hProcess4"/>
    <dgm:cxn modelId="{EC301CED-FA15-4AE2-AD78-ED04694EF273}" type="presParOf" srcId="{D4953390-9CB2-44B8-9E84-255BF52B7430}" destId="{F0AB6DCE-3931-4434-AED9-2857450A3C75}" srcOrd="1" destOrd="0" presId="urn:microsoft.com/office/officeart/2005/8/layout/hProcess4"/>
    <dgm:cxn modelId="{F54399C7-9E2F-4085-9ECB-A5D2F8F62682}" type="presParOf" srcId="{D4953390-9CB2-44B8-9E84-255BF52B7430}" destId="{7323E11B-6E36-4234-AE82-D99C8150C942}" srcOrd="2" destOrd="0" presId="urn:microsoft.com/office/officeart/2005/8/layout/hProcess4"/>
    <dgm:cxn modelId="{1FA9E457-2F72-48B1-8B66-217F06246297}" type="presParOf" srcId="{D4953390-9CB2-44B8-9E84-255BF52B7430}" destId="{6E82479A-8395-4159-8868-8315C35B3DA3}" srcOrd="3" destOrd="0" presId="urn:microsoft.com/office/officeart/2005/8/layout/hProcess4"/>
    <dgm:cxn modelId="{5CE65873-5B9E-4363-AFB4-1D9C31366482}" type="presParOf" srcId="{D4953390-9CB2-44B8-9E84-255BF52B7430}" destId="{D56CC3B0-D359-4E25-9B32-7F0B2E1200A8}" srcOrd="4" destOrd="0" presId="urn:microsoft.com/office/officeart/2005/8/layout/hProcess4"/>
    <dgm:cxn modelId="{A3D3EC5F-8603-4830-A951-5B11B433D3DA}" type="presParOf" srcId="{DAABC947-7814-424A-BC35-15165637E3D3}" destId="{E0DB5CB4-915E-4092-AC03-E9B2BC2CF76F}" srcOrd="7" destOrd="0" presId="urn:microsoft.com/office/officeart/2005/8/layout/hProcess4"/>
    <dgm:cxn modelId="{E8421596-77C5-4A2E-8480-525881861F77}" type="presParOf" srcId="{DAABC947-7814-424A-BC35-15165637E3D3}" destId="{D4B30507-4ADC-4BB5-A584-1F4BCFB06A03}" srcOrd="8" destOrd="0" presId="urn:microsoft.com/office/officeart/2005/8/layout/hProcess4"/>
    <dgm:cxn modelId="{068F2E4E-4EED-48AF-8561-E9139A5F1F51}" type="presParOf" srcId="{D4B30507-4ADC-4BB5-A584-1F4BCFB06A03}" destId="{A4E091B9-CC29-4398-A1DC-B711D306304B}" srcOrd="0" destOrd="0" presId="urn:microsoft.com/office/officeart/2005/8/layout/hProcess4"/>
    <dgm:cxn modelId="{1C9697E1-A028-4951-90D3-1EE72F29C641}" type="presParOf" srcId="{D4B30507-4ADC-4BB5-A584-1F4BCFB06A03}" destId="{E37A92FF-E808-48BE-9C31-255E58837C8B}" srcOrd="1" destOrd="0" presId="urn:microsoft.com/office/officeart/2005/8/layout/hProcess4"/>
    <dgm:cxn modelId="{54A1C722-6FAB-4009-8263-FB5735F1BEEC}" type="presParOf" srcId="{D4B30507-4ADC-4BB5-A584-1F4BCFB06A03}" destId="{76AC63E7-1C33-4DEC-943C-B970F40E4928}" srcOrd="2" destOrd="0" presId="urn:microsoft.com/office/officeart/2005/8/layout/hProcess4"/>
    <dgm:cxn modelId="{067D95B2-2C5C-4152-84C1-AE67797D2E25}" type="presParOf" srcId="{D4B30507-4ADC-4BB5-A584-1F4BCFB06A03}" destId="{BE82DDA4-F414-4F07-BFA3-CB3357165672}" srcOrd="3" destOrd="0" presId="urn:microsoft.com/office/officeart/2005/8/layout/hProcess4"/>
    <dgm:cxn modelId="{11A16A58-9ACE-4FBB-9B54-130187E33C0C}" type="presParOf" srcId="{D4B30507-4ADC-4BB5-A584-1F4BCFB06A03}" destId="{6A4667D8-BB3A-49A2-A538-FE5168F420B1}"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C5064C-0981-4A9A-A204-0E781E59BDB7}">
      <dsp:nvSpPr>
        <dsp:cNvPr id="0" name=""/>
        <dsp:cNvSpPr/>
      </dsp:nvSpPr>
      <dsp:spPr>
        <a:xfrm>
          <a:off x="0" y="0"/>
          <a:ext cx="2550788" cy="374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libri" panose="020F0502020204030204" pitchFamily="34" charset="0"/>
              <a:ea typeface="Calibri" panose="020F0502020204030204" pitchFamily="34" charset="0"/>
              <a:cs typeface="Calibri" panose="020F0502020204030204" pitchFamily="34" charset="0"/>
            </a:rPr>
            <a:t>Staffing</a:t>
          </a:r>
        </a:p>
      </dsp:txBody>
      <dsp:txXfrm>
        <a:off x="0" y="0"/>
        <a:ext cx="2550788" cy="374400"/>
      </dsp:txXfrm>
    </dsp:sp>
    <dsp:sp modelId="{B3EF57E5-E5A0-42EF-8956-AA4045750EE7}">
      <dsp:nvSpPr>
        <dsp:cNvPr id="0" name=""/>
        <dsp:cNvSpPr/>
      </dsp:nvSpPr>
      <dsp:spPr>
        <a:xfrm>
          <a:off x="2616" y="345446"/>
          <a:ext cx="2550788" cy="309232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Calibri" panose="020F0502020204030204" pitchFamily="34" charset="0"/>
              <a:ea typeface="Calibri" panose="020F0502020204030204" pitchFamily="34" charset="0"/>
              <a:cs typeface="Calibri" panose="020F0502020204030204" pitchFamily="34" charset="0"/>
            </a:rPr>
            <a:t>Driver</a:t>
          </a:r>
        </a:p>
        <a:p>
          <a:pPr marL="171450" lvl="1" indent="-171450" algn="l" defTabSz="711200">
            <a:lnSpc>
              <a:spcPct val="90000"/>
            </a:lnSpc>
            <a:spcBef>
              <a:spcPct val="0"/>
            </a:spcBef>
            <a:spcAft>
              <a:spcPct val="15000"/>
            </a:spcAft>
            <a:buChar char="•"/>
          </a:pPr>
          <a:r>
            <a:rPr lang="en-US" sz="1600" kern="1200" dirty="0">
              <a:latin typeface="Calibri" panose="020F0502020204030204" pitchFamily="34" charset="0"/>
              <a:ea typeface="Calibri" panose="020F0502020204030204" pitchFamily="34" charset="0"/>
              <a:cs typeface="Calibri" panose="020F0502020204030204" pitchFamily="34" charset="0"/>
            </a:rPr>
            <a:t>Medical Doctor</a:t>
          </a:r>
        </a:p>
        <a:p>
          <a:pPr marL="171450" lvl="1" indent="-171450" algn="l" defTabSz="711200">
            <a:lnSpc>
              <a:spcPct val="90000"/>
            </a:lnSpc>
            <a:spcBef>
              <a:spcPct val="0"/>
            </a:spcBef>
            <a:spcAft>
              <a:spcPct val="15000"/>
            </a:spcAft>
            <a:buChar char="•"/>
          </a:pPr>
          <a:r>
            <a:rPr lang="en-US" sz="1600" kern="1200" dirty="0">
              <a:latin typeface="Calibri" panose="020F0502020204030204" pitchFamily="34" charset="0"/>
              <a:ea typeface="Calibri" panose="020F0502020204030204" pitchFamily="34" charset="0"/>
              <a:cs typeface="Calibri" panose="020F0502020204030204" pitchFamily="34" charset="0"/>
            </a:rPr>
            <a:t>Specialized wound-care Nurse</a:t>
          </a:r>
        </a:p>
        <a:p>
          <a:pPr marL="171450" lvl="1" indent="-171450" algn="l" defTabSz="711200">
            <a:lnSpc>
              <a:spcPct val="90000"/>
            </a:lnSpc>
            <a:spcBef>
              <a:spcPct val="0"/>
            </a:spcBef>
            <a:spcAft>
              <a:spcPct val="15000"/>
            </a:spcAft>
            <a:buChar char="•"/>
          </a:pPr>
          <a:r>
            <a:rPr lang="en-US" sz="1600" kern="1200" dirty="0">
              <a:latin typeface="Calibri" panose="020F0502020204030204" pitchFamily="34" charset="0"/>
              <a:ea typeface="Calibri" panose="020F0502020204030204" pitchFamily="34" charset="0"/>
              <a:cs typeface="Calibri" panose="020F0502020204030204" pitchFamily="34" charset="0"/>
            </a:rPr>
            <a:t>Social Worker/Behavioral Health Intake Worker</a:t>
          </a:r>
        </a:p>
      </dsp:txBody>
      <dsp:txXfrm>
        <a:off x="2616" y="345446"/>
        <a:ext cx="2550788" cy="3092328"/>
      </dsp:txXfrm>
    </dsp:sp>
    <dsp:sp modelId="{30A8BD73-9607-4D87-B273-90ECB0452173}">
      <dsp:nvSpPr>
        <dsp:cNvPr id="0" name=""/>
        <dsp:cNvSpPr/>
      </dsp:nvSpPr>
      <dsp:spPr>
        <a:xfrm>
          <a:off x="2910514" y="12885"/>
          <a:ext cx="2550788" cy="374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libri" panose="020F0502020204030204" pitchFamily="34" charset="0"/>
              <a:ea typeface="Calibri" panose="020F0502020204030204" pitchFamily="34" charset="0"/>
              <a:cs typeface="Calibri" panose="020F0502020204030204" pitchFamily="34" charset="0"/>
            </a:rPr>
            <a:t>Services</a:t>
          </a:r>
        </a:p>
      </dsp:txBody>
      <dsp:txXfrm>
        <a:off x="2910514" y="12885"/>
        <a:ext cx="2550788" cy="374400"/>
      </dsp:txXfrm>
    </dsp:sp>
    <dsp:sp modelId="{9AA1D262-32E4-41B0-A6E5-A7858F6B5244}">
      <dsp:nvSpPr>
        <dsp:cNvPr id="0" name=""/>
        <dsp:cNvSpPr/>
      </dsp:nvSpPr>
      <dsp:spPr>
        <a:xfrm>
          <a:off x="2910514" y="387285"/>
          <a:ext cx="2550788" cy="309232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n-US" sz="1600" kern="1200" baseline="0" dirty="0">
              <a:latin typeface="Calibri" panose="020F0502020204030204" pitchFamily="34" charset="0"/>
              <a:ea typeface="Calibri" panose="020F0502020204030204" pitchFamily="34" charset="0"/>
              <a:cs typeface="Calibri" panose="020F0502020204030204" pitchFamily="34" charset="0"/>
            </a:rPr>
            <a:t>Treat Level 1-4 wounds</a:t>
          </a:r>
          <a:endParaRPr lang="en-US" sz="1600" kern="1200" dirty="0">
            <a:latin typeface="Calibri" panose="020F0502020204030204" pitchFamily="34" charset="0"/>
            <a:ea typeface="Calibri" panose="020F0502020204030204" pitchFamily="34" charset="0"/>
            <a:cs typeface="Calibri" panose="020F0502020204030204" pitchFamily="34" charset="0"/>
          </a:endParaRPr>
        </a:p>
        <a:p>
          <a:pPr marL="171450" lvl="1" indent="-171450" algn="l" defTabSz="711200">
            <a:lnSpc>
              <a:spcPct val="90000"/>
            </a:lnSpc>
            <a:spcBef>
              <a:spcPct val="0"/>
            </a:spcBef>
            <a:spcAft>
              <a:spcPct val="15000"/>
            </a:spcAft>
            <a:buFont typeface="Arial" panose="020B0604020202020204" pitchFamily="34" charset="0"/>
            <a:buChar char="•"/>
          </a:pPr>
          <a:r>
            <a:rPr lang="en-US" sz="1600" kern="1200" baseline="0" dirty="0">
              <a:latin typeface="Calibri" panose="020F0502020204030204" pitchFamily="34" charset="0"/>
              <a:ea typeface="Calibri" panose="020F0502020204030204" pitchFamily="34" charset="0"/>
              <a:cs typeface="Calibri" panose="020F0502020204030204" pitchFamily="34" charset="0"/>
            </a:rPr>
            <a:t>Scabies</a:t>
          </a:r>
          <a:endParaRPr lang="en-US" sz="1600" kern="1200" dirty="0">
            <a:latin typeface="Calibri" panose="020F0502020204030204" pitchFamily="34" charset="0"/>
            <a:ea typeface="Calibri" panose="020F0502020204030204" pitchFamily="34" charset="0"/>
            <a:cs typeface="Calibri" panose="020F0502020204030204" pitchFamily="34" charset="0"/>
          </a:endParaRPr>
        </a:p>
        <a:p>
          <a:pPr marL="171450" lvl="1" indent="-171450" algn="l" defTabSz="711200">
            <a:lnSpc>
              <a:spcPct val="90000"/>
            </a:lnSpc>
            <a:spcBef>
              <a:spcPct val="0"/>
            </a:spcBef>
            <a:spcAft>
              <a:spcPct val="15000"/>
            </a:spcAft>
            <a:buFont typeface="Arial" panose="020B0604020202020204" pitchFamily="34" charset="0"/>
            <a:buChar char="•"/>
          </a:pPr>
          <a:r>
            <a:rPr lang="en-US" sz="1600" kern="1200" baseline="0" dirty="0">
              <a:latin typeface="Calibri" panose="020F0502020204030204" pitchFamily="34" charset="0"/>
              <a:ea typeface="Calibri" panose="020F0502020204030204" pitchFamily="34" charset="0"/>
              <a:cs typeface="Calibri" panose="020F0502020204030204" pitchFamily="34" charset="0"/>
            </a:rPr>
            <a:t>Dental infections</a:t>
          </a:r>
          <a:endParaRPr lang="en-US" sz="1600" kern="1200" dirty="0">
            <a:latin typeface="Calibri" panose="020F0502020204030204" pitchFamily="34" charset="0"/>
            <a:ea typeface="Calibri" panose="020F0502020204030204" pitchFamily="34" charset="0"/>
            <a:cs typeface="Calibri" panose="020F0502020204030204" pitchFamily="34" charset="0"/>
          </a:endParaRPr>
        </a:p>
        <a:p>
          <a:pPr marL="171450" lvl="1" indent="-171450" algn="l" defTabSz="711200">
            <a:lnSpc>
              <a:spcPct val="90000"/>
            </a:lnSpc>
            <a:spcBef>
              <a:spcPct val="0"/>
            </a:spcBef>
            <a:spcAft>
              <a:spcPct val="15000"/>
            </a:spcAft>
            <a:buFont typeface="Arial" panose="020B0604020202020204" pitchFamily="34" charset="0"/>
            <a:buChar char="•"/>
          </a:pPr>
          <a:r>
            <a:rPr lang="en-US" sz="1600" kern="1200" baseline="0" dirty="0">
              <a:latin typeface="Calibri" panose="020F0502020204030204" pitchFamily="34" charset="0"/>
              <a:ea typeface="Calibri" panose="020F0502020204030204" pitchFamily="34" charset="0"/>
              <a:cs typeface="Calibri" panose="020F0502020204030204" pitchFamily="34" charset="0"/>
            </a:rPr>
            <a:t>Transport patients to same day medical appointments</a:t>
          </a:r>
        </a:p>
        <a:p>
          <a:pPr marL="171450" lvl="1" indent="-171450" algn="l" defTabSz="711200">
            <a:lnSpc>
              <a:spcPct val="90000"/>
            </a:lnSpc>
            <a:spcBef>
              <a:spcPct val="0"/>
            </a:spcBef>
            <a:spcAft>
              <a:spcPct val="15000"/>
            </a:spcAft>
            <a:buFont typeface="Arial" panose="020B0604020202020204" pitchFamily="34" charset="0"/>
            <a:buChar char="•"/>
          </a:pPr>
          <a:r>
            <a:rPr lang="en-US" sz="1600" kern="1200" baseline="0" dirty="0">
              <a:latin typeface="Calibri" panose="020F0502020204030204" pitchFamily="34" charset="0"/>
              <a:ea typeface="Calibri" panose="020F0502020204030204" pitchFamily="34" charset="0"/>
              <a:cs typeface="Calibri" panose="020F0502020204030204" pitchFamily="34" charset="0"/>
            </a:rPr>
            <a:t>Transport to Detox and/or Rehab</a:t>
          </a:r>
        </a:p>
        <a:p>
          <a:pPr marL="171450" lvl="1" indent="-171450" algn="l" defTabSz="711200">
            <a:lnSpc>
              <a:spcPct val="90000"/>
            </a:lnSpc>
            <a:spcBef>
              <a:spcPct val="0"/>
            </a:spcBef>
            <a:spcAft>
              <a:spcPct val="15000"/>
            </a:spcAft>
            <a:buFont typeface="Arial" panose="020B0604020202020204" pitchFamily="34" charset="0"/>
            <a:buChar char="•"/>
          </a:pPr>
          <a:r>
            <a:rPr lang="en-US" sz="1600" kern="1200" baseline="0" dirty="0">
              <a:latin typeface="Calibri" panose="020F0502020204030204" pitchFamily="34" charset="0"/>
              <a:ea typeface="Calibri" panose="020F0502020204030204" pitchFamily="34" charset="0"/>
              <a:cs typeface="Calibri" panose="020F0502020204030204" pitchFamily="34" charset="0"/>
            </a:rPr>
            <a:t>Provide knowledge, advice, and assistance to patients regarding treatment </a:t>
          </a:r>
          <a:endParaRPr lang="en-US" sz="1600" kern="1200" dirty="0">
            <a:latin typeface="Calibri" panose="020F0502020204030204" pitchFamily="34" charset="0"/>
            <a:ea typeface="Calibri" panose="020F0502020204030204" pitchFamily="34" charset="0"/>
            <a:cs typeface="Calibri" panose="020F0502020204030204" pitchFamily="34" charset="0"/>
          </a:endParaRPr>
        </a:p>
      </dsp:txBody>
      <dsp:txXfrm>
        <a:off x="2910514" y="387285"/>
        <a:ext cx="2550788" cy="3092328"/>
      </dsp:txXfrm>
    </dsp:sp>
    <dsp:sp modelId="{D7FB3D73-03CE-4CD7-A319-301FBAF2CE9F}">
      <dsp:nvSpPr>
        <dsp:cNvPr id="0" name=""/>
        <dsp:cNvSpPr/>
      </dsp:nvSpPr>
      <dsp:spPr>
        <a:xfrm>
          <a:off x="5818413" y="12885"/>
          <a:ext cx="2550788" cy="374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libri" panose="020F0502020204030204" pitchFamily="34" charset="0"/>
              <a:ea typeface="Calibri" panose="020F0502020204030204" pitchFamily="34" charset="0"/>
              <a:cs typeface="Calibri" panose="020F0502020204030204" pitchFamily="34" charset="0"/>
            </a:rPr>
            <a:t>Model</a:t>
          </a:r>
        </a:p>
      </dsp:txBody>
      <dsp:txXfrm>
        <a:off x="5818413" y="12885"/>
        <a:ext cx="2550788" cy="374400"/>
      </dsp:txXfrm>
    </dsp:sp>
    <dsp:sp modelId="{E6376F53-39B6-4A0F-841B-460496BB955A}">
      <dsp:nvSpPr>
        <dsp:cNvPr id="0" name=""/>
        <dsp:cNvSpPr/>
      </dsp:nvSpPr>
      <dsp:spPr>
        <a:xfrm>
          <a:off x="5818413" y="387285"/>
          <a:ext cx="2550788" cy="309232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Font typeface="Arial" pitchFamily="34" charset="0"/>
            <a:buChar char="•"/>
          </a:pPr>
          <a:r>
            <a:rPr lang="en-US" sz="1600" kern="1200" dirty="0">
              <a:latin typeface="Calibri" panose="020F0502020204030204" pitchFamily="34" charset="0"/>
              <a:ea typeface="Calibri" panose="020F0502020204030204" pitchFamily="34" charset="0"/>
              <a:cs typeface="Calibri" panose="020F0502020204030204" pitchFamily="34" charset="0"/>
            </a:rPr>
            <a:t>Monday-Friday from 8:00AM-4:00PM</a:t>
          </a:r>
        </a:p>
        <a:p>
          <a:pPr marL="171450" lvl="1" indent="-171450" algn="l" defTabSz="711200">
            <a:lnSpc>
              <a:spcPct val="90000"/>
            </a:lnSpc>
            <a:spcBef>
              <a:spcPct val="0"/>
            </a:spcBef>
            <a:spcAft>
              <a:spcPct val="15000"/>
            </a:spcAft>
            <a:buChar char="•"/>
          </a:pPr>
          <a:r>
            <a:rPr lang="en-US" sz="1600" kern="1200" dirty="0">
              <a:latin typeface="Calibri" panose="020F0502020204030204" pitchFamily="34" charset="0"/>
              <a:ea typeface="Calibri" panose="020F0502020204030204" pitchFamily="34" charset="0"/>
              <a:cs typeface="Calibri" panose="020F0502020204030204" pitchFamily="34" charset="0"/>
            </a:rPr>
            <a:t>The Rock Ministries on 2700 Kensington Avenue</a:t>
          </a:r>
        </a:p>
        <a:p>
          <a:pPr marL="171450" lvl="1" indent="-171450" algn="l" defTabSz="711200">
            <a:lnSpc>
              <a:spcPct val="90000"/>
            </a:lnSpc>
            <a:spcBef>
              <a:spcPct val="0"/>
            </a:spcBef>
            <a:spcAft>
              <a:spcPct val="15000"/>
            </a:spcAft>
            <a:buChar char="•"/>
          </a:pPr>
          <a:r>
            <a:rPr lang="en-US" sz="1600" kern="1200" dirty="0">
              <a:latin typeface="Calibri" panose="020F0502020204030204" pitchFamily="34" charset="0"/>
              <a:ea typeface="Calibri" panose="020F0502020204030204" pitchFamily="34" charset="0"/>
              <a:cs typeface="Calibri" panose="020F0502020204030204" pitchFamily="34" charset="0"/>
            </a:rPr>
            <a:t>Recognized by the yellow Kensington Hospital tent set up next to the van</a:t>
          </a:r>
        </a:p>
        <a:p>
          <a:pPr marL="171450" lvl="1" indent="-171450" algn="l" defTabSz="711200">
            <a:lnSpc>
              <a:spcPct val="90000"/>
            </a:lnSpc>
            <a:spcBef>
              <a:spcPct val="0"/>
            </a:spcBef>
            <a:spcAft>
              <a:spcPct val="15000"/>
            </a:spcAft>
            <a:buChar char="•"/>
          </a:pPr>
          <a:r>
            <a:rPr lang="en-US" sz="1600" kern="1200" dirty="0">
              <a:latin typeface="Calibri" panose="020F0502020204030204" pitchFamily="34" charset="0"/>
              <a:ea typeface="Calibri" panose="020F0502020204030204" pitchFamily="34" charset="0"/>
              <a:cs typeface="Calibri" panose="020F0502020204030204" pitchFamily="34" charset="0"/>
            </a:rPr>
            <a:t>Working toward expansion </a:t>
          </a:r>
        </a:p>
      </dsp:txBody>
      <dsp:txXfrm>
        <a:off x="5818413" y="387285"/>
        <a:ext cx="2550788" cy="30923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BB1AD4-3CFE-4FBA-99DF-98D93A8050B2}">
      <dsp:nvSpPr>
        <dsp:cNvPr id="0" name=""/>
        <dsp:cNvSpPr/>
      </dsp:nvSpPr>
      <dsp:spPr>
        <a:xfrm>
          <a:off x="1944" y="518354"/>
          <a:ext cx="1542977" cy="92578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Calibri" panose="020F0502020204030204" pitchFamily="34" charset="0"/>
              <a:ea typeface="Calibri" panose="020F0502020204030204" pitchFamily="34" charset="0"/>
              <a:cs typeface="Calibri" panose="020F0502020204030204" pitchFamily="34" charset="0"/>
            </a:rPr>
            <a:t>1,254 </a:t>
          </a:r>
        </a:p>
        <a:p>
          <a:pPr marL="0" lvl="0" indent="0" algn="ctr" defTabSz="800100">
            <a:lnSpc>
              <a:spcPct val="90000"/>
            </a:lnSpc>
            <a:spcBef>
              <a:spcPct val="0"/>
            </a:spcBef>
            <a:spcAft>
              <a:spcPct val="35000"/>
            </a:spcAft>
            <a:buNone/>
          </a:pPr>
          <a:r>
            <a:rPr lang="en-US" sz="1200" b="1" kern="1200" dirty="0">
              <a:solidFill>
                <a:schemeClr val="bg1"/>
              </a:solidFill>
              <a:latin typeface="Calibri" panose="020F0502020204030204" pitchFamily="34" charset="0"/>
              <a:ea typeface="Calibri" panose="020F0502020204030204" pitchFamily="34" charset="0"/>
              <a:cs typeface="Calibri" panose="020F0502020204030204" pitchFamily="34" charset="0"/>
            </a:rPr>
            <a:t>total patients seen</a:t>
          </a:r>
          <a:endParaRPr lang="en-US" sz="1000" kern="1200" dirty="0">
            <a:latin typeface="Calibri" panose="020F0502020204030204" pitchFamily="34" charset="0"/>
            <a:ea typeface="Calibri" panose="020F0502020204030204" pitchFamily="34" charset="0"/>
            <a:cs typeface="Calibri" panose="020F0502020204030204" pitchFamily="34" charset="0"/>
          </a:endParaRPr>
        </a:p>
      </dsp:txBody>
      <dsp:txXfrm>
        <a:off x="1944" y="518354"/>
        <a:ext cx="1542977" cy="925786"/>
      </dsp:txXfrm>
    </dsp:sp>
    <dsp:sp modelId="{BF11976F-A631-4527-9CDF-833E9F54B794}">
      <dsp:nvSpPr>
        <dsp:cNvPr id="0" name=""/>
        <dsp:cNvSpPr/>
      </dsp:nvSpPr>
      <dsp:spPr>
        <a:xfrm>
          <a:off x="1699219" y="518354"/>
          <a:ext cx="1542977" cy="92578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Calibri" panose="020F0502020204030204" pitchFamily="34" charset="0"/>
              <a:ea typeface="Calibri" panose="020F0502020204030204" pitchFamily="34" charset="0"/>
              <a:cs typeface="Calibri" panose="020F0502020204030204" pitchFamily="34" charset="0"/>
            </a:rPr>
            <a:t>697</a:t>
          </a:r>
          <a:endParaRPr lang="en-US" sz="1200" b="1"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lvl="0" indent="0" algn="ctr" defTabSz="800100">
            <a:lnSpc>
              <a:spcPct val="90000"/>
            </a:lnSpc>
            <a:spcBef>
              <a:spcPct val="0"/>
            </a:spcBef>
            <a:spcAft>
              <a:spcPct val="35000"/>
            </a:spcAft>
            <a:buNone/>
          </a:pPr>
          <a:r>
            <a:rPr lang="en-US" sz="1200" b="1" kern="1200" dirty="0">
              <a:solidFill>
                <a:schemeClr val="bg1"/>
              </a:solidFill>
              <a:latin typeface="Calibri" panose="020F0502020204030204" pitchFamily="34" charset="0"/>
              <a:ea typeface="Calibri" panose="020F0502020204030204" pitchFamily="34" charset="0"/>
              <a:cs typeface="Calibri" panose="020F0502020204030204" pitchFamily="34" charset="0"/>
            </a:rPr>
            <a:t>total # of prescriptions given</a:t>
          </a:r>
          <a:endParaRPr lang="en-US" sz="1200" kern="1200" dirty="0">
            <a:latin typeface="Calibri" panose="020F0502020204030204" pitchFamily="34" charset="0"/>
            <a:ea typeface="Calibri" panose="020F0502020204030204" pitchFamily="34" charset="0"/>
            <a:cs typeface="Calibri" panose="020F0502020204030204" pitchFamily="34" charset="0"/>
          </a:endParaRPr>
        </a:p>
      </dsp:txBody>
      <dsp:txXfrm>
        <a:off x="1699219" y="518354"/>
        <a:ext cx="1542977" cy="925786"/>
      </dsp:txXfrm>
    </dsp:sp>
    <dsp:sp modelId="{560893E5-19BD-4E20-AD84-980962F8D1EE}">
      <dsp:nvSpPr>
        <dsp:cNvPr id="0" name=""/>
        <dsp:cNvSpPr/>
      </dsp:nvSpPr>
      <dsp:spPr>
        <a:xfrm>
          <a:off x="3396494" y="518354"/>
          <a:ext cx="1542977" cy="92578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Calibri" panose="020F0502020204030204" pitchFamily="34" charset="0"/>
              <a:ea typeface="Calibri" panose="020F0502020204030204" pitchFamily="34" charset="0"/>
              <a:cs typeface="Calibri" panose="020F0502020204030204" pitchFamily="34" charset="0"/>
            </a:rPr>
            <a:t>16</a:t>
          </a:r>
        </a:p>
        <a:p>
          <a:pPr marL="0" lvl="0" indent="0" algn="ctr" defTabSz="800100">
            <a:lnSpc>
              <a:spcPct val="90000"/>
            </a:lnSpc>
            <a:spcBef>
              <a:spcPct val="0"/>
            </a:spcBef>
            <a:spcAft>
              <a:spcPct val="35000"/>
            </a:spcAft>
            <a:buNone/>
          </a:pPr>
          <a:r>
            <a:rPr lang="en-US" sz="1200" b="1" kern="1200" dirty="0">
              <a:solidFill>
                <a:schemeClr val="bg1"/>
              </a:solidFill>
              <a:latin typeface="Calibri" panose="020F0502020204030204" pitchFamily="34" charset="0"/>
              <a:ea typeface="Calibri" panose="020F0502020204030204" pitchFamily="34" charset="0"/>
              <a:cs typeface="Calibri" panose="020F0502020204030204" pitchFamily="34" charset="0"/>
            </a:rPr>
            <a:t>total # of patients transferred to ER</a:t>
          </a:r>
          <a:endParaRPr lang="en-US" sz="1200" kern="1200" dirty="0">
            <a:latin typeface="Calibri" panose="020F0502020204030204" pitchFamily="34" charset="0"/>
            <a:ea typeface="Calibri" panose="020F0502020204030204" pitchFamily="34" charset="0"/>
            <a:cs typeface="Calibri" panose="020F0502020204030204" pitchFamily="34" charset="0"/>
          </a:endParaRPr>
        </a:p>
      </dsp:txBody>
      <dsp:txXfrm>
        <a:off x="3396494" y="518354"/>
        <a:ext cx="1542977" cy="925786"/>
      </dsp:txXfrm>
    </dsp:sp>
    <dsp:sp modelId="{73BF839A-A672-495D-8265-9AFB47DD071C}">
      <dsp:nvSpPr>
        <dsp:cNvPr id="0" name=""/>
        <dsp:cNvSpPr/>
      </dsp:nvSpPr>
      <dsp:spPr>
        <a:xfrm>
          <a:off x="5093769" y="518354"/>
          <a:ext cx="1542977" cy="92578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Calibri" panose="020F0502020204030204" pitchFamily="34" charset="0"/>
              <a:ea typeface="Calibri" panose="020F0502020204030204" pitchFamily="34" charset="0"/>
              <a:cs typeface="Calibri" panose="020F0502020204030204" pitchFamily="34" charset="0"/>
            </a:rPr>
            <a:t>7</a:t>
          </a:r>
          <a:endParaRPr lang="en-US" sz="1300" b="1"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lvl="0" indent="0" algn="ctr" defTabSz="800100">
            <a:lnSpc>
              <a:spcPct val="90000"/>
            </a:lnSpc>
            <a:spcBef>
              <a:spcPct val="0"/>
            </a:spcBef>
            <a:spcAft>
              <a:spcPct val="35000"/>
            </a:spcAft>
            <a:buNone/>
          </a:pPr>
          <a:r>
            <a:rPr lang="en-US" sz="1300" b="1" kern="1200" dirty="0">
              <a:solidFill>
                <a:schemeClr val="bg1"/>
              </a:solidFill>
              <a:latin typeface="Calibri" panose="020F0502020204030204" pitchFamily="34" charset="0"/>
              <a:ea typeface="Calibri" panose="020F0502020204030204" pitchFamily="34" charset="0"/>
              <a:cs typeface="Calibri" panose="020F0502020204030204" pitchFamily="34" charset="0"/>
            </a:rPr>
            <a:t>total # of dental abscesses treated</a:t>
          </a:r>
          <a:endParaRPr lang="en-US" sz="1300" kern="1200" dirty="0">
            <a:latin typeface="Calibri" panose="020F0502020204030204" pitchFamily="34" charset="0"/>
            <a:ea typeface="Calibri" panose="020F0502020204030204" pitchFamily="34" charset="0"/>
            <a:cs typeface="Calibri" panose="020F0502020204030204" pitchFamily="34" charset="0"/>
          </a:endParaRPr>
        </a:p>
      </dsp:txBody>
      <dsp:txXfrm>
        <a:off x="5093769" y="518354"/>
        <a:ext cx="1542977" cy="925786"/>
      </dsp:txXfrm>
    </dsp:sp>
    <dsp:sp modelId="{3D935E57-67CF-4A3C-9215-A577D3C19A7E}">
      <dsp:nvSpPr>
        <dsp:cNvPr id="0" name=""/>
        <dsp:cNvSpPr/>
      </dsp:nvSpPr>
      <dsp:spPr>
        <a:xfrm>
          <a:off x="1944" y="1598438"/>
          <a:ext cx="1542977" cy="92578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Calibri" panose="020F0502020204030204" pitchFamily="34" charset="0"/>
              <a:ea typeface="Calibri" panose="020F0502020204030204" pitchFamily="34" charset="0"/>
              <a:cs typeface="Calibri" panose="020F0502020204030204" pitchFamily="34" charset="0"/>
            </a:rPr>
            <a:t>6</a:t>
          </a:r>
          <a:endParaRPr lang="en-US" sz="1200" b="1"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lvl="0" indent="0" algn="ctr" defTabSz="800100">
            <a:lnSpc>
              <a:spcPct val="90000"/>
            </a:lnSpc>
            <a:spcBef>
              <a:spcPct val="0"/>
            </a:spcBef>
            <a:spcAft>
              <a:spcPct val="35000"/>
            </a:spcAft>
            <a:buNone/>
          </a:pPr>
          <a:r>
            <a:rPr lang="en-US" sz="1200" b="1" kern="1200" dirty="0">
              <a:solidFill>
                <a:schemeClr val="bg1"/>
              </a:solidFill>
              <a:latin typeface="Calibri" panose="020F0502020204030204" pitchFamily="34" charset="0"/>
              <a:ea typeface="Calibri" panose="020F0502020204030204" pitchFamily="34" charset="0"/>
              <a:cs typeface="Calibri" panose="020F0502020204030204" pitchFamily="34" charset="0"/>
            </a:rPr>
            <a:t>total # Narcan doses given</a:t>
          </a:r>
          <a:endParaRPr lang="en-US" sz="1200" kern="1200" dirty="0">
            <a:latin typeface="Calibri" panose="020F0502020204030204" pitchFamily="34" charset="0"/>
            <a:ea typeface="Calibri" panose="020F0502020204030204" pitchFamily="34" charset="0"/>
            <a:cs typeface="Calibri" panose="020F0502020204030204" pitchFamily="34" charset="0"/>
          </a:endParaRPr>
        </a:p>
      </dsp:txBody>
      <dsp:txXfrm>
        <a:off x="1944" y="1598438"/>
        <a:ext cx="1542977" cy="925786"/>
      </dsp:txXfrm>
    </dsp:sp>
    <dsp:sp modelId="{099B53D1-B1C4-42E0-A4C8-A8F06957BD7D}">
      <dsp:nvSpPr>
        <dsp:cNvPr id="0" name=""/>
        <dsp:cNvSpPr/>
      </dsp:nvSpPr>
      <dsp:spPr>
        <a:xfrm>
          <a:off x="1699219" y="1598438"/>
          <a:ext cx="1542977" cy="92578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Calibri" panose="020F0502020204030204" pitchFamily="34" charset="0"/>
              <a:ea typeface="Calibri" panose="020F0502020204030204" pitchFamily="34" charset="0"/>
              <a:cs typeface="Calibri" panose="020F0502020204030204" pitchFamily="34" charset="0"/>
            </a:rPr>
            <a:t>14</a:t>
          </a:r>
          <a:endParaRPr lang="en-US" sz="1200" b="1"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lvl="0" indent="0" algn="ctr" defTabSz="800100">
            <a:lnSpc>
              <a:spcPct val="90000"/>
            </a:lnSpc>
            <a:spcBef>
              <a:spcPct val="0"/>
            </a:spcBef>
            <a:spcAft>
              <a:spcPct val="35000"/>
            </a:spcAft>
            <a:buNone/>
          </a:pPr>
          <a:r>
            <a:rPr lang="en-US" sz="1200" b="1" kern="1200" dirty="0">
              <a:solidFill>
                <a:schemeClr val="bg1"/>
              </a:solidFill>
              <a:latin typeface="Calibri" panose="020F0502020204030204" pitchFamily="34" charset="0"/>
              <a:ea typeface="Calibri" panose="020F0502020204030204" pitchFamily="34" charset="0"/>
              <a:cs typeface="Calibri" panose="020F0502020204030204" pitchFamily="34" charset="0"/>
            </a:rPr>
            <a:t>total # of scabies treatment provided</a:t>
          </a:r>
          <a:endParaRPr lang="en-US" sz="1200" kern="1200" dirty="0">
            <a:latin typeface="Calibri" panose="020F0502020204030204" pitchFamily="34" charset="0"/>
            <a:ea typeface="Calibri" panose="020F0502020204030204" pitchFamily="34" charset="0"/>
            <a:cs typeface="Calibri" panose="020F0502020204030204" pitchFamily="34" charset="0"/>
          </a:endParaRPr>
        </a:p>
      </dsp:txBody>
      <dsp:txXfrm>
        <a:off x="1699219" y="1598438"/>
        <a:ext cx="1542977" cy="925786"/>
      </dsp:txXfrm>
    </dsp:sp>
    <dsp:sp modelId="{F1AE8625-1B48-44D8-B6EA-FA974A9EDE50}">
      <dsp:nvSpPr>
        <dsp:cNvPr id="0" name=""/>
        <dsp:cNvSpPr/>
      </dsp:nvSpPr>
      <dsp:spPr>
        <a:xfrm>
          <a:off x="3396494" y="1598438"/>
          <a:ext cx="1542977" cy="92578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Calibri" panose="020F0502020204030204" pitchFamily="34" charset="0"/>
              <a:ea typeface="Calibri" panose="020F0502020204030204" pitchFamily="34" charset="0"/>
              <a:cs typeface="Calibri" panose="020F0502020204030204" pitchFamily="34" charset="0"/>
            </a:rPr>
            <a:t>13</a:t>
          </a:r>
          <a:endParaRPr lang="en-US" sz="1300" b="1"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lvl="0" indent="0" algn="ctr" defTabSz="800100">
            <a:lnSpc>
              <a:spcPct val="90000"/>
            </a:lnSpc>
            <a:spcBef>
              <a:spcPct val="0"/>
            </a:spcBef>
            <a:spcAft>
              <a:spcPct val="35000"/>
            </a:spcAft>
            <a:buNone/>
          </a:pPr>
          <a:r>
            <a:rPr lang="en-US" sz="1300" b="1" kern="1200" dirty="0">
              <a:solidFill>
                <a:schemeClr val="bg1"/>
              </a:solidFill>
              <a:latin typeface="Calibri" panose="020F0502020204030204" pitchFamily="34" charset="0"/>
              <a:ea typeface="Calibri" panose="020F0502020204030204" pitchFamily="34" charset="0"/>
              <a:cs typeface="Calibri" panose="020F0502020204030204" pitchFamily="34" charset="0"/>
            </a:rPr>
            <a:t>total # new Medical clinic patients</a:t>
          </a:r>
          <a:endParaRPr lang="en-US" sz="1300" kern="1200" dirty="0">
            <a:latin typeface="Calibri" panose="020F0502020204030204" pitchFamily="34" charset="0"/>
            <a:ea typeface="Calibri" panose="020F0502020204030204" pitchFamily="34" charset="0"/>
            <a:cs typeface="Calibri" panose="020F0502020204030204" pitchFamily="34" charset="0"/>
          </a:endParaRPr>
        </a:p>
      </dsp:txBody>
      <dsp:txXfrm>
        <a:off x="3396494" y="1598438"/>
        <a:ext cx="1542977" cy="925786"/>
      </dsp:txXfrm>
    </dsp:sp>
    <dsp:sp modelId="{A678AF73-199F-4D39-BC36-DD3D98800EBC}">
      <dsp:nvSpPr>
        <dsp:cNvPr id="0" name=""/>
        <dsp:cNvSpPr/>
      </dsp:nvSpPr>
      <dsp:spPr>
        <a:xfrm>
          <a:off x="5093769" y="1598438"/>
          <a:ext cx="1542977" cy="92578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Calibri" panose="020F0502020204030204" pitchFamily="34" charset="0"/>
              <a:ea typeface="Calibri" panose="020F0502020204030204" pitchFamily="34" charset="0"/>
              <a:cs typeface="Calibri" panose="020F0502020204030204" pitchFamily="34" charset="0"/>
            </a:rPr>
            <a:t>7</a:t>
          </a:r>
          <a:endParaRPr lang="en-US" sz="1300" b="1"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lvl="0" indent="0" algn="ctr" defTabSz="800100">
            <a:lnSpc>
              <a:spcPct val="90000"/>
            </a:lnSpc>
            <a:spcBef>
              <a:spcPct val="0"/>
            </a:spcBef>
            <a:spcAft>
              <a:spcPct val="35000"/>
            </a:spcAft>
            <a:buNone/>
          </a:pPr>
          <a:r>
            <a:rPr lang="en-US" sz="1300" b="1" kern="1200" dirty="0">
              <a:solidFill>
                <a:schemeClr val="bg1"/>
              </a:solidFill>
              <a:latin typeface="Calibri" panose="020F0502020204030204" pitchFamily="34" charset="0"/>
              <a:ea typeface="Calibri" panose="020F0502020204030204" pitchFamily="34" charset="0"/>
              <a:cs typeface="Calibri" panose="020F0502020204030204" pitchFamily="34" charset="0"/>
            </a:rPr>
            <a:t>total # suboxone inductions</a:t>
          </a:r>
          <a:endParaRPr lang="en-US" sz="1300" kern="1200" dirty="0">
            <a:latin typeface="Calibri" panose="020F0502020204030204" pitchFamily="34" charset="0"/>
            <a:ea typeface="Calibri" panose="020F0502020204030204" pitchFamily="34" charset="0"/>
            <a:cs typeface="Calibri" panose="020F0502020204030204" pitchFamily="34" charset="0"/>
          </a:endParaRPr>
        </a:p>
      </dsp:txBody>
      <dsp:txXfrm>
        <a:off x="5093769" y="1598438"/>
        <a:ext cx="1542977" cy="9257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8443D0-156F-4530-8184-35F60A8FE215}">
      <dsp:nvSpPr>
        <dsp:cNvPr id="0" name=""/>
        <dsp:cNvSpPr/>
      </dsp:nvSpPr>
      <dsp:spPr>
        <a:xfrm>
          <a:off x="29" y="47712"/>
          <a:ext cx="2807529" cy="1123011"/>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rtl="0">
            <a:lnSpc>
              <a:spcPct val="90000"/>
            </a:lnSpc>
            <a:spcBef>
              <a:spcPct val="0"/>
            </a:spcBef>
            <a:spcAft>
              <a:spcPct val="35000"/>
            </a:spcAft>
            <a:buNone/>
          </a:pPr>
          <a:r>
            <a:rPr lang="en-US" sz="3100" kern="1200" dirty="0">
              <a:latin typeface="Calibri" panose="020F0502020204030204" pitchFamily="34" charset="0"/>
              <a:ea typeface="Calibri" panose="020F0502020204030204" pitchFamily="34" charset="0"/>
              <a:cs typeface="Calibri" panose="020F0502020204030204" pitchFamily="34" charset="0"/>
            </a:rPr>
            <a:t>Wound Care Van</a:t>
          </a:r>
          <a:r>
            <a:rPr lang="en-US" sz="3100" kern="1200" dirty="0">
              <a:latin typeface="Montserrat"/>
            </a:rPr>
            <a:t> </a:t>
          </a:r>
        </a:p>
      </dsp:txBody>
      <dsp:txXfrm>
        <a:off x="29" y="47712"/>
        <a:ext cx="2807529" cy="1123011"/>
      </dsp:txXfrm>
    </dsp:sp>
    <dsp:sp modelId="{3850837D-69D2-4B6C-85CA-BA8511BCF3A0}">
      <dsp:nvSpPr>
        <dsp:cNvPr id="0" name=""/>
        <dsp:cNvSpPr/>
      </dsp:nvSpPr>
      <dsp:spPr>
        <a:xfrm>
          <a:off x="29" y="1170724"/>
          <a:ext cx="2807529" cy="136152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rtl="0">
            <a:lnSpc>
              <a:spcPct val="90000"/>
            </a:lnSpc>
            <a:spcBef>
              <a:spcPct val="0"/>
            </a:spcBef>
            <a:spcAft>
              <a:spcPct val="15000"/>
            </a:spcAft>
            <a:buFontTx/>
            <a:buNone/>
          </a:pPr>
          <a:r>
            <a:rPr lang="en-US" sz="3100" kern="1200" dirty="0">
              <a:latin typeface="Calibri" panose="020F0502020204030204" pitchFamily="34" charset="0"/>
              <a:ea typeface="Calibri" panose="020F0502020204030204" pitchFamily="34" charset="0"/>
              <a:cs typeface="Calibri" panose="020F0502020204030204" pitchFamily="34" charset="0"/>
            </a:rPr>
            <a:t>$173 per visit</a:t>
          </a:r>
        </a:p>
      </dsp:txBody>
      <dsp:txXfrm>
        <a:off x="29" y="1170724"/>
        <a:ext cx="2807529" cy="1361520"/>
      </dsp:txXfrm>
    </dsp:sp>
    <dsp:sp modelId="{08E0D689-3E4F-4327-91AA-F710A60C9948}">
      <dsp:nvSpPr>
        <dsp:cNvPr id="0" name=""/>
        <dsp:cNvSpPr/>
      </dsp:nvSpPr>
      <dsp:spPr>
        <a:xfrm>
          <a:off x="3200612" y="47712"/>
          <a:ext cx="2807529" cy="1123011"/>
        </a:xfrm>
        <a:prstGeom prst="rect">
          <a:avLst/>
        </a:prstGeom>
        <a:solidFill>
          <a:schemeClr val="accent4">
            <a:hueOff val="9128156"/>
            <a:satOff val="0"/>
            <a:lumOff val="-29804"/>
            <a:alphaOff val="0"/>
          </a:schemeClr>
        </a:solidFill>
        <a:ln w="25400" cap="flat" cmpd="sng" algn="ctr">
          <a:solidFill>
            <a:schemeClr val="accent4">
              <a:hueOff val="9128156"/>
              <a:satOff val="0"/>
              <a:lumOff val="-2980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rtl="0">
            <a:lnSpc>
              <a:spcPct val="90000"/>
            </a:lnSpc>
            <a:spcBef>
              <a:spcPct val="0"/>
            </a:spcBef>
            <a:spcAft>
              <a:spcPct val="35000"/>
            </a:spcAft>
            <a:buNone/>
          </a:pPr>
          <a:r>
            <a:rPr lang="en-US" sz="3100" kern="1200" dirty="0">
              <a:latin typeface="Calibri" panose="020F0502020204030204" pitchFamily="34" charset="0"/>
              <a:ea typeface="Calibri" panose="020F0502020204030204" pitchFamily="34" charset="0"/>
              <a:cs typeface="Calibri" panose="020F0502020204030204" pitchFamily="34" charset="0"/>
            </a:rPr>
            <a:t>Emergency Department</a:t>
          </a:r>
        </a:p>
      </dsp:txBody>
      <dsp:txXfrm>
        <a:off x="3200612" y="47712"/>
        <a:ext cx="2807529" cy="1123011"/>
      </dsp:txXfrm>
    </dsp:sp>
    <dsp:sp modelId="{7EE8B360-28DA-4D6F-982A-800D03DC324E}">
      <dsp:nvSpPr>
        <dsp:cNvPr id="0" name=""/>
        <dsp:cNvSpPr/>
      </dsp:nvSpPr>
      <dsp:spPr>
        <a:xfrm>
          <a:off x="3200612" y="1170724"/>
          <a:ext cx="2807529" cy="1361520"/>
        </a:xfrm>
        <a:prstGeom prst="rect">
          <a:avLst/>
        </a:prstGeom>
        <a:solidFill>
          <a:schemeClr val="accent4">
            <a:tint val="40000"/>
            <a:alpha val="90000"/>
            <a:hueOff val="10008868"/>
            <a:satOff val="-73216"/>
            <a:lumOff val="-6441"/>
            <a:alphaOff val="0"/>
          </a:schemeClr>
        </a:solidFill>
        <a:ln w="25400" cap="flat" cmpd="sng" algn="ctr">
          <a:solidFill>
            <a:schemeClr val="accent4">
              <a:tint val="40000"/>
              <a:alpha val="90000"/>
              <a:hueOff val="10008868"/>
              <a:satOff val="-73216"/>
              <a:lumOff val="-64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rtl="0">
            <a:lnSpc>
              <a:spcPct val="90000"/>
            </a:lnSpc>
            <a:spcBef>
              <a:spcPct val="0"/>
            </a:spcBef>
            <a:spcAft>
              <a:spcPct val="15000"/>
            </a:spcAft>
            <a:buFontTx/>
            <a:buNone/>
          </a:pPr>
          <a:r>
            <a:rPr lang="en-US" sz="3100" kern="1200" dirty="0">
              <a:latin typeface="Calibri" panose="020F0502020204030204" pitchFamily="34" charset="0"/>
              <a:ea typeface="Calibri" panose="020F0502020204030204" pitchFamily="34" charset="0"/>
              <a:cs typeface="Calibri" panose="020F0502020204030204" pitchFamily="34" charset="0"/>
            </a:rPr>
            <a:t>$513 per visit</a:t>
          </a:r>
        </a:p>
      </dsp:txBody>
      <dsp:txXfrm>
        <a:off x="3200612" y="1170724"/>
        <a:ext cx="2807529" cy="13615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1071D7-9512-4555-8762-BC9AB99AB7E8}">
      <dsp:nvSpPr>
        <dsp:cNvPr id="0" name=""/>
        <dsp:cNvSpPr/>
      </dsp:nvSpPr>
      <dsp:spPr>
        <a:xfrm>
          <a:off x="811277" y="403260"/>
          <a:ext cx="1406812" cy="14068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92331E-69D2-4BBB-A33D-B0702E78B567}">
      <dsp:nvSpPr>
        <dsp:cNvPr id="0" name=""/>
        <dsp:cNvSpPr/>
      </dsp:nvSpPr>
      <dsp:spPr>
        <a:xfrm>
          <a:off x="1111090" y="703073"/>
          <a:ext cx="807187" cy="80718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BE3CE09-0BE3-44C3-82AE-FAFD41D18E76}">
      <dsp:nvSpPr>
        <dsp:cNvPr id="0" name=""/>
        <dsp:cNvSpPr/>
      </dsp:nvSpPr>
      <dsp:spPr>
        <a:xfrm>
          <a:off x="57088" y="2163908"/>
          <a:ext cx="2870543" cy="264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1" kern="1200" dirty="0">
              <a:latin typeface="Calibri" panose="020F0502020204030204" pitchFamily="34" charset="0"/>
              <a:ea typeface="Calibri" panose="020F0502020204030204" pitchFamily="34" charset="0"/>
              <a:cs typeface="Calibri" panose="020F0502020204030204" pitchFamily="34" charset="0"/>
            </a:rPr>
            <a:t>Medical Operations Coordination Cell – modified</a:t>
          </a:r>
        </a:p>
      </dsp:txBody>
      <dsp:txXfrm>
        <a:off x="57088" y="2163908"/>
        <a:ext cx="2870543" cy="264261"/>
      </dsp:txXfrm>
    </dsp:sp>
    <dsp:sp modelId="{600AE325-8A57-40DF-B914-69F2035042CE}">
      <dsp:nvSpPr>
        <dsp:cNvPr id="0" name=""/>
        <dsp:cNvSpPr/>
      </dsp:nvSpPr>
      <dsp:spPr>
        <a:xfrm>
          <a:off x="3803268" y="403260"/>
          <a:ext cx="1406812" cy="140681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888C57-2DDC-4838-9A5E-A3A6FAB6F7D5}">
      <dsp:nvSpPr>
        <dsp:cNvPr id="0" name=""/>
        <dsp:cNvSpPr/>
      </dsp:nvSpPr>
      <dsp:spPr>
        <a:xfrm>
          <a:off x="4103080" y="703073"/>
          <a:ext cx="807187" cy="807187"/>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161466D-F675-41A9-A0C0-3E5A8FB05E4A}">
      <dsp:nvSpPr>
        <dsp:cNvPr id="0" name=""/>
        <dsp:cNvSpPr/>
      </dsp:nvSpPr>
      <dsp:spPr>
        <a:xfrm>
          <a:off x="3353549" y="2248260"/>
          <a:ext cx="2306250" cy="264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1" kern="1200" dirty="0">
              <a:latin typeface="Calibri" panose="020F0502020204030204" pitchFamily="34" charset="0"/>
              <a:ea typeface="Calibri" panose="020F0502020204030204" pitchFamily="34" charset="0"/>
              <a:cs typeface="Calibri" panose="020F0502020204030204" pitchFamily="34" charset="0"/>
            </a:rPr>
            <a:t>Learning Communities</a:t>
          </a:r>
        </a:p>
      </dsp:txBody>
      <dsp:txXfrm>
        <a:off x="3353549" y="2248260"/>
        <a:ext cx="2306250" cy="264261"/>
      </dsp:txXfrm>
    </dsp:sp>
    <dsp:sp modelId="{3611F6FA-D71D-4835-9382-780A48178510}">
      <dsp:nvSpPr>
        <dsp:cNvPr id="0" name=""/>
        <dsp:cNvSpPr/>
      </dsp:nvSpPr>
      <dsp:spPr>
        <a:xfrm>
          <a:off x="6513112" y="432030"/>
          <a:ext cx="1406812" cy="14068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CFDCD1-9194-4D27-A3FA-A9E5FF781CDF}">
      <dsp:nvSpPr>
        <dsp:cNvPr id="0" name=""/>
        <dsp:cNvSpPr/>
      </dsp:nvSpPr>
      <dsp:spPr>
        <a:xfrm>
          <a:off x="6812924" y="769337"/>
          <a:ext cx="807187" cy="807187"/>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B9D1502-5DE6-414C-BE3F-16D9921171CB}">
      <dsp:nvSpPr>
        <dsp:cNvPr id="0" name=""/>
        <dsp:cNvSpPr/>
      </dsp:nvSpPr>
      <dsp:spPr>
        <a:xfrm>
          <a:off x="6087931" y="2230436"/>
          <a:ext cx="2306250" cy="149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1" kern="1200" dirty="0">
              <a:latin typeface="Calibri" panose="020F0502020204030204" pitchFamily="34" charset="0"/>
              <a:ea typeface="Calibri" panose="020F0502020204030204" pitchFamily="34" charset="0"/>
              <a:cs typeface="Calibri" panose="020F0502020204030204" pitchFamily="34" charset="0"/>
            </a:rPr>
            <a:t>Implementation Science EPIS Framework</a:t>
          </a:r>
        </a:p>
      </dsp:txBody>
      <dsp:txXfrm>
        <a:off x="6087931" y="2230436"/>
        <a:ext cx="2306250" cy="1491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8956D3-8FF6-4605-AC10-BE0F771DCBFE}">
      <dsp:nvSpPr>
        <dsp:cNvPr id="0" name=""/>
        <dsp:cNvSpPr/>
      </dsp:nvSpPr>
      <dsp:spPr>
        <a:xfrm>
          <a:off x="1472" y="1545828"/>
          <a:ext cx="1178897" cy="97234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00050">
            <a:lnSpc>
              <a:spcPct val="90000"/>
            </a:lnSpc>
            <a:spcBef>
              <a:spcPct val="0"/>
            </a:spcBef>
            <a:spcAft>
              <a:spcPct val="15000"/>
            </a:spcAft>
            <a:buNone/>
          </a:pPr>
          <a:r>
            <a:rPr lang="en-US" sz="900" kern="1200" dirty="0"/>
            <a:t>Create a process for identifying patients</a:t>
          </a:r>
        </a:p>
      </dsp:txBody>
      <dsp:txXfrm>
        <a:off x="23848" y="1568204"/>
        <a:ext cx="1134145" cy="719232"/>
      </dsp:txXfrm>
    </dsp:sp>
    <dsp:sp modelId="{8DF8AF5D-B2CC-4E3A-9CF1-A8C43C8F48D9}">
      <dsp:nvSpPr>
        <dsp:cNvPr id="0" name=""/>
        <dsp:cNvSpPr/>
      </dsp:nvSpPr>
      <dsp:spPr>
        <a:xfrm>
          <a:off x="658656" y="1755107"/>
          <a:ext cx="1337607" cy="1337607"/>
        </a:xfrm>
        <a:prstGeom prst="leftCircularArrow">
          <a:avLst>
            <a:gd name="adj1" fmla="val 3433"/>
            <a:gd name="adj2" fmla="val 425218"/>
            <a:gd name="adj3" fmla="val 2220396"/>
            <a:gd name="adj4" fmla="val 9044156"/>
            <a:gd name="adj5" fmla="val 400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1C3E77-547D-4A68-A5C3-B4D0D61679D5}">
      <dsp:nvSpPr>
        <dsp:cNvPr id="0" name=""/>
        <dsp:cNvSpPr/>
      </dsp:nvSpPr>
      <dsp:spPr>
        <a:xfrm>
          <a:off x="263449" y="2309812"/>
          <a:ext cx="1047908" cy="4167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Patient Identification</a:t>
          </a:r>
        </a:p>
      </dsp:txBody>
      <dsp:txXfrm>
        <a:off x="275654" y="2322017"/>
        <a:ext cx="1023498" cy="392308"/>
      </dsp:txXfrm>
    </dsp:sp>
    <dsp:sp modelId="{DDB36BDF-47E4-4626-8591-9FDA7F040C27}">
      <dsp:nvSpPr>
        <dsp:cNvPr id="0" name=""/>
        <dsp:cNvSpPr/>
      </dsp:nvSpPr>
      <dsp:spPr>
        <a:xfrm>
          <a:off x="1529997" y="1114676"/>
          <a:ext cx="1178897" cy="183464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00050">
            <a:lnSpc>
              <a:spcPct val="90000"/>
            </a:lnSpc>
            <a:spcBef>
              <a:spcPct val="0"/>
            </a:spcBef>
            <a:spcAft>
              <a:spcPct val="15000"/>
            </a:spcAft>
            <a:buFont typeface="Arial" panose="020B0604020202020204" pitchFamily="34" charset="0"/>
            <a:buChar char="•"/>
          </a:pPr>
          <a:r>
            <a:rPr lang="en-US" sz="900" kern="1200" dirty="0"/>
            <a:t>CRS engagement</a:t>
          </a:r>
        </a:p>
        <a:p>
          <a:pPr marL="57150" lvl="1" indent="-57150" algn="l" defTabSz="400050">
            <a:lnSpc>
              <a:spcPct val="90000"/>
            </a:lnSpc>
            <a:spcBef>
              <a:spcPct val="0"/>
            </a:spcBef>
            <a:spcAft>
              <a:spcPct val="15000"/>
            </a:spcAft>
            <a:buChar char="•"/>
          </a:pPr>
          <a:r>
            <a:rPr lang="en-US" sz="900" kern="1200" dirty="0"/>
            <a:t>Complete Level of Care Assessment</a:t>
          </a:r>
        </a:p>
        <a:p>
          <a:pPr marL="57150" lvl="1" indent="-57150" algn="l" defTabSz="400050">
            <a:lnSpc>
              <a:spcPct val="90000"/>
            </a:lnSpc>
            <a:spcBef>
              <a:spcPct val="0"/>
            </a:spcBef>
            <a:spcAft>
              <a:spcPct val="15000"/>
            </a:spcAft>
            <a:buChar char="•"/>
          </a:pPr>
          <a:r>
            <a:rPr lang="en-US" sz="900" kern="1200" dirty="0"/>
            <a:t>Define who will discuss options with the patient</a:t>
          </a:r>
        </a:p>
        <a:p>
          <a:pPr marL="57150" lvl="1" indent="-57150" algn="l" defTabSz="400050">
            <a:lnSpc>
              <a:spcPct val="90000"/>
            </a:lnSpc>
            <a:spcBef>
              <a:spcPct val="0"/>
            </a:spcBef>
            <a:spcAft>
              <a:spcPct val="15000"/>
            </a:spcAft>
            <a:buChar char="•"/>
          </a:pPr>
          <a:r>
            <a:rPr lang="en-US" sz="900" kern="1200" dirty="0"/>
            <a:t>Define choices</a:t>
          </a:r>
        </a:p>
      </dsp:txBody>
      <dsp:txXfrm>
        <a:off x="1564526" y="1542344"/>
        <a:ext cx="1109839" cy="1372450"/>
      </dsp:txXfrm>
    </dsp:sp>
    <dsp:sp modelId="{D3D85A7C-34FF-4319-934A-02D527D2A5E1}">
      <dsp:nvSpPr>
        <dsp:cNvPr id="0" name=""/>
        <dsp:cNvSpPr/>
      </dsp:nvSpPr>
      <dsp:spPr>
        <a:xfrm>
          <a:off x="2191443" y="848288"/>
          <a:ext cx="1419823" cy="1419823"/>
        </a:xfrm>
        <a:prstGeom prst="circularArrow">
          <a:avLst>
            <a:gd name="adj1" fmla="val 3234"/>
            <a:gd name="adj2" fmla="val 398709"/>
            <a:gd name="adj3" fmla="val 20029293"/>
            <a:gd name="adj4" fmla="val 13179024"/>
            <a:gd name="adj5" fmla="val 377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651BE8-65C0-483D-9205-807365FC23F5}">
      <dsp:nvSpPr>
        <dsp:cNvPr id="0" name=""/>
        <dsp:cNvSpPr/>
      </dsp:nvSpPr>
      <dsp:spPr>
        <a:xfrm>
          <a:off x="1869100" y="1136943"/>
          <a:ext cx="1047908" cy="4167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Patient Engagement</a:t>
          </a:r>
        </a:p>
      </dsp:txBody>
      <dsp:txXfrm>
        <a:off x="1881305" y="1149148"/>
        <a:ext cx="1023498" cy="392308"/>
      </dsp:txXfrm>
    </dsp:sp>
    <dsp:sp modelId="{3E22DED8-08F0-4B44-ADF3-B2371D10426B}">
      <dsp:nvSpPr>
        <dsp:cNvPr id="0" name=""/>
        <dsp:cNvSpPr/>
      </dsp:nvSpPr>
      <dsp:spPr>
        <a:xfrm>
          <a:off x="3058522" y="1545828"/>
          <a:ext cx="1178897" cy="97234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00050">
            <a:lnSpc>
              <a:spcPct val="90000"/>
            </a:lnSpc>
            <a:spcBef>
              <a:spcPct val="0"/>
            </a:spcBef>
            <a:spcAft>
              <a:spcPct val="15000"/>
            </a:spcAft>
            <a:buChar char="•"/>
          </a:pPr>
          <a:r>
            <a:rPr lang="en-US" sz="900" kern="1200" dirty="0"/>
            <a:t>CBH PES Line</a:t>
          </a:r>
        </a:p>
        <a:p>
          <a:pPr marL="57150" lvl="1" indent="-57150" algn="l" defTabSz="400050">
            <a:lnSpc>
              <a:spcPct val="90000"/>
            </a:lnSpc>
            <a:spcBef>
              <a:spcPct val="0"/>
            </a:spcBef>
            <a:spcAft>
              <a:spcPct val="15000"/>
            </a:spcAft>
            <a:buChar char="•"/>
          </a:pPr>
          <a:r>
            <a:rPr lang="en-US" sz="900" kern="1200" dirty="0"/>
            <a:t>PH MCO</a:t>
          </a:r>
        </a:p>
      </dsp:txBody>
      <dsp:txXfrm>
        <a:off x="3080898" y="1568204"/>
        <a:ext cx="1134145" cy="719232"/>
      </dsp:txXfrm>
    </dsp:sp>
    <dsp:sp modelId="{EF944892-ADC7-40BC-8387-415BBA309405}">
      <dsp:nvSpPr>
        <dsp:cNvPr id="0" name=""/>
        <dsp:cNvSpPr/>
      </dsp:nvSpPr>
      <dsp:spPr>
        <a:xfrm>
          <a:off x="3716546" y="1756596"/>
          <a:ext cx="1337632" cy="1337632"/>
        </a:xfrm>
        <a:prstGeom prst="leftCircularArrow">
          <a:avLst>
            <a:gd name="adj1" fmla="val 3432"/>
            <a:gd name="adj2" fmla="val 425209"/>
            <a:gd name="adj3" fmla="val 2229973"/>
            <a:gd name="adj4" fmla="val 9053743"/>
            <a:gd name="adj5" fmla="val 400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C38654-AFDC-4B01-9C90-44492DA774E0}">
      <dsp:nvSpPr>
        <dsp:cNvPr id="0" name=""/>
        <dsp:cNvSpPr/>
      </dsp:nvSpPr>
      <dsp:spPr>
        <a:xfrm>
          <a:off x="3320499" y="2309812"/>
          <a:ext cx="1047908" cy="4167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Obtain Authorizations</a:t>
          </a:r>
        </a:p>
      </dsp:txBody>
      <dsp:txXfrm>
        <a:off x="3332704" y="2322017"/>
        <a:ext cx="1023498" cy="392308"/>
      </dsp:txXfrm>
    </dsp:sp>
    <dsp:sp modelId="{8CBF1D7A-EE54-4CAA-8285-327A1E996EF7}">
      <dsp:nvSpPr>
        <dsp:cNvPr id="0" name=""/>
        <dsp:cNvSpPr/>
      </dsp:nvSpPr>
      <dsp:spPr>
        <a:xfrm>
          <a:off x="4587047" y="904513"/>
          <a:ext cx="1178897" cy="22549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00050">
            <a:lnSpc>
              <a:spcPct val="90000"/>
            </a:lnSpc>
            <a:spcBef>
              <a:spcPct val="0"/>
            </a:spcBef>
            <a:spcAft>
              <a:spcPct val="15000"/>
            </a:spcAft>
            <a:buFont typeface="Arial" panose="020B0604020202020204" pitchFamily="34" charset="0"/>
            <a:buChar char="•"/>
          </a:pPr>
          <a:r>
            <a:rPr lang="en-US" sz="900" kern="1200" dirty="0"/>
            <a:t>Develop pain management plan</a:t>
          </a:r>
        </a:p>
        <a:p>
          <a:pPr marL="57150" lvl="1" indent="-57150" algn="l" defTabSz="400050">
            <a:lnSpc>
              <a:spcPct val="90000"/>
            </a:lnSpc>
            <a:spcBef>
              <a:spcPct val="0"/>
            </a:spcBef>
            <a:spcAft>
              <a:spcPct val="15000"/>
            </a:spcAft>
            <a:buChar char="•"/>
          </a:pPr>
          <a:r>
            <a:rPr lang="en-US" sz="900" kern="1200" dirty="0"/>
            <a:t>Follow L4 Medication Guidelines during discharge planning</a:t>
          </a:r>
        </a:p>
        <a:p>
          <a:pPr marL="57150" lvl="1" indent="-57150" algn="l" defTabSz="400050">
            <a:lnSpc>
              <a:spcPct val="90000"/>
            </a:lnSpc>
            <a:spcBef>
              <a:spcPct val="0"/>
            </a:spcBef>
            <a:spcAft>
              <a:spcPct val="15000"/>
            </a:spcAft>
            <a:buChar char="•"/>
          </a:pPr>
          <a:r>
            <a:rPr lang="en-US" sz="900" kern="1200" dirty="0"/>
            <a:t>Consult L4 physicians as needed</a:t>
          </a:r>
        </a:p>
      </dsp:txBody>
      <dsp:txXfrm>
        <a:off x="4621576" y="1422251"/>
        <a:ext cx="1109839" cy="1702705"/>
      </dsp:txXfrm>
    </dsp:sp>
    <dsp:sp modelId="{A1189458-4AD4-4A66-88DA-CC88BAF24932}">
      <dsp:nvSpPr>
        <dsp:cNvPr id="0" name=""/>
        <dsp:cNvSpPr/>
      </dsp:nvSpPr>
      <dsp:spPr>
        <a:xfrm>
          <a:off x="5146792" y="742179"/>
          <a:ext cx="1500927" cy="1500927"/>
        </a:xfrm>
        <a:prstGeom prst="circularArrow">
          <a:avLst>
            <a:gd name="adj1" fmla="val 3059"/>
            <a:gd name="adj2" fmla="val 375612"/>
            <a:gd name="adj3" fmla="val 20456739"/>
            <a:gd name="adj4" fmla="val 13583373"/>
            <a:gd name="adj5" fmla="val 35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4B9591-3F72-4D2F-B5C3-0D5E7720B39C}">
      <dsp:nvSpPr>
        <dsp:cNvPr id="0" name=""/>
        <dsp:cNvSpPr/>
      </dsp:nvSpPr>
      <dsp:spPr>
        <a:xfrm>
          <a:off x="4889976" y="985287"/>
          <a:ext cx="1047908" cy="4167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Discharge Planning</a:t>
          </a:r>
        </a:p>
      </dsp:txBody>
      <dsp:txXfrm>
        <a:off x="4902181" y="997492"/>
        <a:ext cx="1023498" cy="392308"/>
      </dsp:txXfrm>
    </dsp:sp>
    <dsp:sp modelId="{6FF36E33-27DF-460C-8666-F289EDFE33E8}">
      <dsp:nvSpPr>
        <dsp:cNvPr id="0" name=""/>
        <dsp:cNvSpPr/>
      </dsp:nvSpPr>
      <dsp:spPr>
        <a:xfrm>
          <a:off x="6115572" y="1545828"/>
          <a:ext cx="1178897" cy="97234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00050">
            <a:lnSpc>
              <a:spcPct val="90000"/>
            </a:lnSpc>
            <a:spcBef>
              <a:spcPct val="0"/>
            </a:spcBef>
            <a:spcAft>
              <a:spcPct val="15000"/>
            </a:spcAft>
            <a:buChar char="•"/>
          </a:pPr>
          <a:r>
            <a:rPr lang="en-US" sz="900" kern="1200" dirty="0"/>
            <a:t>CRS-to-CRS</a:t>
          </a:r>
        </a:p>
        <a:p>
          <a:pPr marL="57150" lvl="1" indent="-57150" algn="l" defTabSz="400050">
            <a:lnSpc>
              <a:spcPct val="90000"/>
            </a:lnSpc>
            <a:spcBef>
              <a:spcPct val="0"/>
            </a:spcBef>
            <a:spcAft>
              <a:spcPct val="15000"/>
            </a:spcAft>
            <a:buChar char="•"/>
          </a:pPr>
          <a:r>
            <a:rPr lang="en-US" sz="900" kern="1200" dirty="0"/>
            <a:t>Nurse-to-Nurse</a:t>
          </a:r>
        </a:p>
        <a:p>
          <a:pPr marL="57150" lvl="1" indent="-57150" algn="l" defTabSz="400050">
            <a:lnSpc>
              <a:spcPct val="90000"/>
            </a:lnSpc>
            <a:spcBef>
              <a:spcPct val="0"/>
            </a:spcBef>
            <a:spcAft>
              <a:spcPct val="15000"/>
            </a:spcAft>
            <a:buChar char="•"/>
          </a:pPr>
          <a:r>
            <a:rPr lang="en-US" sz="900" kern="1200" dirty="0"/>
            <a:t>Doc-to-Doc</a:t>
          </a:r>
        </a:p>
      </dsp:txBody>
      <dsp:txXfrm>
        <a:off x="6137948" y="1568204"/>
        <a:ext cx="1134145" cy="719232"/>
      </dsp:txXfrm>
    </dsp:sp>
    <dsp:sp modelId="{0D78E2B4-060A-4B04-A9AA-56A3650D5722}">
      <dsp:nvSpPr>
        <dsp:cNvPr id="0" name=""/>
        <dsp:cNvSpPr/>
      </dsp:nvSpPr>
      <dsp:spPr>
        <a:xfrm>
          <a:off x="6771017" y="1752037"/>
          <a:ext cx="1337587" cy="1337587"/>
        </a:xfrm>
        <a:prstGeom prst="leftCircularArrow">
          <a:avLst>
            <a:gd name="adj1" fmla="val 3433"/>
            <a:gd name="adj2" fmla="val 425225"/>
            <a:gd name="adj3" fmla="val 2200736"/>
            <a:gd name="adj4" fmla="val 9024489"/>
            <a:gd name="adj5" fmla="val 400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B3D6643-6DE8-488A-9801-3521C0F3DC63}">
      <dsp:nvSpPr>
        <dsp:cNvPr id="0" name=""/>
        <dsp:cNvSpPr/>
      </dsp:nvSpPr>
      <dsp:spPr>
        <a:xfrm>
          <a:off x="6377549" y="2309812"/>
          <a:ext cx="1047908" cy="4167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Conduct Hand-offs</a:t>
          </a:r>
        </a:p>
      </dsp:txBody>
      <dsp:txXfrm>
        <a:off x="6389754" y="2322017"/>
        <a:ext cx="1023498" cy="392308"/>
      </dsp:txXfrm>
    </dsp:sp>
    <dsp:sp modelId="{36C0786A-6E9C-4BE5-BE4D-2F1079334EBC}">
      <dsp:nvSpPr>
        <dsp:cNvPr id="0" name=""/>
        <dsp:cNvSpPr/>
      </dsp:nvSpPr>
      <dsp:spPr>
        <a:xfrm>
          <a:off x="7644097" y="1545828"/>
          <a:ext cx="1178897" cy="97234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00050">
            <a:lnSpc>
              <a:spcPct val="90000"/>
            </a:lnSpc>
            <a:spcBef>
              <a:spcPct val="0"/>
            </a:spcBef>
            <a:spcAft>
              <a:spcPct val="15000"/>
            </a:spcAft>
            <a:buNone/>
          </a:pPr>
          <a:r>
            <a:rPr lang="en-US" sz="900" kern="1200" dirty="0"/>
            <a:t>Coordinate transfer with the L4 facility</a:t>
          </a:r>
        </a:p>
      </dsp:txBody>
      <dsp:txXfrm>
        <a:off x="7666473" y="1776563"/>
        <a:ext cx="1134145" cy="719232"/>
      </dsp:txXfrm>
    </dsp:sp>
    <dsp:sp modelId="{C4F8F0E4-F188-48B7-862C-2766246D1381}">
      <dsp:nvSpPr>
        <dsp:cNvPr id="0" name=""/>
        <dsp:cNvSpPr/>
      </dsp:nvSpPr>
      <dsp:spPr>
        <a:xfrm>
          <a:off x="7906074" y="1337468"/>
          <a:ext cx="1047908" cy="4167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Coordinate Transfer</a:t>
          </a:r>
        </a:p>
      </dsp:txBody>
      <dsp:txXfrm>
        <a:off x="7918279" y="1349673"/>
        <a:ext cx="1023498" cy="3923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F1747-CA13-4EC9-BAC4-4164C80C8A6D}">
      <dsp:nvSpPr>
        <dsp:cNvPr id="0" name=""/>
        <dsp:cNvSpPr/>
      </dsp:nvSpPr>
      <dsp:spPr>
        <a:xfrm>
          <a:off x="1321" y="1468040"/>
          <a:ext cx="1367520" cy="112791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00050">
            <a:lnSpc>
              <a:spcPct val="90000"/>
            </a:lnSpc>
            <a:spcBef>
              <a:spcPct val="0"/>
            </a:spcBef>
            <a:spcAft>
              <a:spcPct val="15000"/>
            </a:spcAft>
            <a:buChar char="•"/>
          </a:pPr>
          <a:r>
            <a:rPr lang="en-US" sz="900" kern="1200" dirty="0"/>
            <a:t>CRS-to-CRS</a:t>
          </a:r>
        </a:p>
        <a:p>
          <a:pPr marL="57150" lvl="1" indent="-57150" algn="l" defTabSz="400050">
            <a:lnSpc>
              <a:spcPct val="90000"/>
            </a:lnSpc>
            <a:spcBef>
              <a:spcPct val="0"/>
            </a:spcBef>
            <a:spcAft>
              <a:spcPct val="15000"/>
            </a:spcAft>
            <a:buChar char="•"/>
          </a:pPr>
          <a:r>
            <a:rPr lang="en-US" sz="900" kern="1200" dirty="0"/>
            <a:t>Nurse-to-Nurse</a:t>
          </a:r>
        </a:p>
        <a:p>
          <a:pPr marL="57150" lvl="1" indent="-57150" algn="l" defTabSz="400050">
            <a:lnSpc>
              <a:spcPct val="90000"/>
            </a:lnSpc>
            <a:spcBef>
              <a:spcPct val="0"/>
            </a:spcBef>
            <a:spcAft>
              <a:spcPct val="15000"/>
            </a:spcAft>
            <a:buChar char="•"/>
          </a:pPr>
          <a:r>
            <a:rPr lang="en-US" sz="900" kern="1200" dirty="0"/>
            <a:t>Doc-to-Doc</a:t>
          </a:r>
        </a:p>
      </dsp:txBody>
      <dsp:txXfrm>
        <a:off x="27278" y="1493997"/>
        <a:ext cx="1315606" cy="834307"/>
      </dsp:txXfrm>
    </dsp:sp>
    <dsp:sp modelId="{D1430A29-4CA5-4CBD-8D29-045BB9E0588C}">
      <dsp:nvSpPr>
        <dsp:cNvPr id="0" name=""/>
        <dsp:cNvSpPr/>
      </dsp:nvSpPr>
      <dsp:spPr>
        <a:xfrm>
          <a:off x="763415" y="1710382"/>
          <a:ext cx="1551619" cy="1551619"/>
        </a:xfrm>
        <a:prstGeom prst="leftCircularArrow">
          <a:avLst>
            <a:gd name="adj1" fmla="val 3433"/>
            <a:gd name="adj2" fmla="val 425219"/>
            <a:gd name="adj3" fmla="val 2218056"/>
            <a:gd name="adj4" fmla="val 9041815"/>
            <a:gd name="adj5" fmla="val 400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F194D3-5AEF-4F47-B321-6F69D0960C5C}">
      <dsp:nvSpPr>
        <dsp:cNvPr id="0" name=""/>
        <dsp:cNvSpPr/>
      </dsp:nvSpPr>
      <dsp:spPr>
        <a:xfrm>
          <a:off x="305214" y="2354262"/>
          <a:ext cx="1215574" cy="4833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Conduct Hand-offs</a:t>
          </a:r>
        </a:p>
      </dsp:txBody>
      <dsp:txXfrm>
        <a:off x="319372" y="2368420"/>
        <a:ext cx="1187258" cy="455077"/>
      </dsp:txXfrm>
    </dsp:sp>
    <dsp:sp modelId="{05BD1EE7-C801-4C33-87E3-9C1A3A3E3864}">
      <dsp:nvSpPr>
        <dsp:cNvPr id="0" name=""/>
        <dsp:cNvSpPr/>
      </dsp:nvSpPr>
      <dsp:spPr>
        <a:xfrm>
          <a:off x="1774410" y="1027436"/>
          <a:ext cx="1367520" cy="200912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00050">
            <a:lnSpc>
              <a:spcPct val="90000"/>
            </a:lnSpc>
            <a:spcBef>
              <a:spcPct val="0"/>
            </a:spcBef>
            <a:spcAft>
              <a:spcPct val="15000"/>
            </a:spcAft>
            <a:buFont typeface="Arial" panose="020B0604020202020204" pitchFamily="34" charset="0"/>
            <a:buChar char="•"/>
          </a:pPr>
          <a:r>
            <a:rPr lang="en-US" sz="900" kern="1200" dirty="0"/>
            <a:t>CRS engagement</a:t>
          </a:r>
        </a:p>
        <a:p>
          <a:pPr marL="57150" lvl="1" indent="-57150" algn="l" defTabSz="400050">
            <a:lnSpc>
              <a:spcPct val="90000"/>
            </a:lnSpc>
            <a:spcBef>
              <a:spcPct val="0"/>
            </a:spcBef>
            <a:spcAft>
              <a:spcPct val="15000"/>
            </a:spcAft>
            <a:buChar char="•"/>
          </a:pPr>
          <a:r>
            <a:rPr lang="en-US" sz="900" kern="1200" dirty="0"/>
            <a:t>Initiate individualized trauma-informed patient-centered care</a:t>
          </a:r>
        </a:p>
        <a:p>
          <a:pPr marL="57150" lvl="1" indent="-57150" algn="l" defTabSz="400050">
            <a:lnSpc>
              <a:spcPct val="90000"/>
            </a:lnSpc>
            <a:spcBef>
              <a:spcPct val="0"/>
            </a:spcBef>
            <a:spcAft>
              <a:spcPct val="15000"/>
            </a:spcAft>
            <a:buChar char="•"/>
          </a:pPr>
          <a:r>
            <a:rPr lang="en-US" sz="900" kern="1200" dirty="0"/>
            <a:t>Initiate recovery-based treatment</a:t>
          </a:r>
        </a:p>
        <a:p>
          <a:pPr marL="57150" lvl="1" indent="-57150" algn="l" defTabSz="400050">
            <a:lnSpc>
              <a:spcPct val="90000"/>
            </a:lnSpc>
            <a:spcBef>
              <a:spcPct val="0"/>
            </a:spcBef>
            <a:spcAft>
              <a:spcPct val="15000"/>
            </a:spcAft>
            <a:buChar char="•"/>
          </a:pPr>
          <a:r>
            <a:rPr lang="en-US" sz="900" kern="1200" dirty="0"/>
            <a:t>Initiate discharge planning</a:t>
          </a:r>
        </a:p>
      </dsp:txBody>
      <dsp:txXfrm>
        <a:off x="1814463" y="1498016"/>
        <a:ext cx="1287414" cy="1498494"/>
      </dsp:txXfrm>
    </dsp:sp>
    <dsp:sp modelId="{616394C4-4DCE-4EB1-BE03-6B91ED115F2E}">
      <dsp:nvSpPr>
        <dsp:cNvPr id="0" name=""/>
        <dsp:cNvSpPr/>
      </dsp:nvSpPr>
      <dsp:spPr>
        <a:xfrm>
          <a:off x="2231996" y="602192"/>
          <a:ext cx="1988911" cy="1988911"/>
        </a:xfrm>
        <a:prstGeom prst="circularArrow">
          <a:avLst>
            <a:gd name="adj1" fmla="val 2678"/>
            <a:gd name="adj2" fmla="val 325884"/>
            <a:gd name="adj3" fmla="val 19877017"/>
            <a:gd name="adj4" fmla="val 12953923"/>
            <a:gd name="adj5" fmla="val 312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D54192-5F0E-49D3-B500-E8F6A82C8108}">
      <dsp:nvSpPr>
        <dsp:cNvPr id="0" name=""/>
        <dsp:cNvSpPr/>
      </dsp:nvSpPr>
      <dsp:spPr>
        <a:xfrm>
          <a:off x="1859840" y="1047376"/>
          <a:ext cx="1215574" cy="4833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a:t>Patient </a:t>
          </a:r>
          <a:r>
            <a:rPr lang="en-US" sz="1300" kern="1200" dirty="0"/>
            <a:t>Engagement</a:t>
          </a:r>
        </a:p>
      </dsp:txBody>
      <dsp:txXfrm>
        <a:off x="1873998" y="1061534"/>
        <a:ext cx="1187258" cy="455077"/>
      </dsp:txXfrm>
    </dsp:sp>
    <dsp:sp modelId="{87593C65-57EA-410A-B70C-9EA460AF8B9D}">
      <dsp:nvSpPr>
        <dsp:cNvPr id="0" name=""/>
        <dsp:cNvSpPr/>
      </dsp:nvSpPr>
      <dsp:spPr>
        <a:xfrm>
          <a:off x="3547499" y="1468040"/>
          <a:ext cx="1367520" cy="112791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00050">
            <a:lnSpc>
              <a:spcPct val="90000"/>
            </a:lnSpc>
            <a:spcBef>
              <a:spcPct val="0"/>
            </a:spcBef>
            <a:spcAft>
              <a:spcPct val="15000"/>
            </a:spcAft>
            <a:buChar char="•"/>
          </a:pPr>
          <a:r>
            <a:rPr lang="en-US" sz="900" kern="1200" dirty="0"/>
            <a:t>CBH</a:t>
          </a:r>
        </a:p>
        <a:p>
          <a:pPr marL="57150" lvl="1" indent="-57150" algn="l" defTabSz="400050">
            <a:lnSpc>
              <a:spcPct val="90000"/>
            </a:lnSpc>
            <a:spcBef>
              <a:spcPct val="0"/>
            </a:spcBef>
            <a:spcAft>
              <a:spcPct val="15000"/>
            </a:spcAft>
            <a:buChar char="•"/>
          </a:pPr>
          <a:r>
            <a:rPr lang="en-US" sz="900" kern="1200" dirty="0"/>
            <a:t>PH MCO</a:t>
          </a:r>
        </a:p>
        <a:p>
          <a:pPr marL="57150" lvl="1" indent="-57150" algn="l" defTabSz="400050">
            <a:lnSpc>
              <a:spcPct val="90000"/>
            </a:lnSpc>
            <a:spcBef>
              <a:spcPct val="0"/>
            </a:spcBef>
            <a:spcAft>
              <a:spcPct val="15000"/>
            </a:spcAft>
            <a:buChar char="•"/>
          </a:pPr>
          <a:r>
            <a:rPr lang="en-US" sz="900" kern="1200" dirty="0"/>
            <a:t>Care coordination</a:t>
          </a:r>
        </a:p>
      </dsp:txBody>
      <dsp:txXfrm>
        <a:off x="3573456" y="1493997"/>
        <a:ext cx="1315606" cy="834307"/>
      </dsp:txXfrm>
    </dsp:sp>
    <dsp:sp modelId="{BAAB659F-3687-41C0-B534-C117BAF78B21}">
      <dsp:nvSpPr>
        <dsp:cNvPr id="0" name=""/>
        <dsp:cNvSpPr/>
      </dsp:nvSpPr>
      <dsp:spPr>
        <a:xfrm>
          <a:off x="4291680" y="1499689"/>
          <a:ext cx="1835066" cy="1835066"/>
        </a:xfrm>
        <a:prstGeom prst="leftCircularArrow">
          <a:avLst>
            <a:gd name="adj1" fmla="val 2902"/>
            <a:gd name="adj2" fmla="val 355063"/>
            <a:gd name="adj3" fmla="val 2149710"/>
            <a:gd name="adj4" fmla="val 9043625"/>
            <a:gd name="adj5" fmla="val 338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E34712-A341-4AA3-B6D5-E3BA78718555}">
      <dsp:nvSpPr>
        <dsp:cNvPr id="0" name=""/>
        <dsp:cNvSpPr/>
      </dsp:nvSpPr>
      <dsp:spPr>
        <a:xfrm>
          <a:off x="3851392" y="2354262"/>
          <a:ext cx="1215574" cy="4833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Authorizations and UR</a:t>
          </a:r>
        </a:p>
      </dsp:txBody>
      <dsp:txXfrm>
        <a:off x="3865550" y="2368420"/>
        <a:ext cx="1187258" cy="455077"/>
      </dsp:txXfrm>
    </dsp:sp>
    <dsp:sp modelId="{F0AB6DCE-3931-4434-AED9-2857450A3C75}">
      <dsp:nvSpPr>
        <dsp:cNvPr id="0" name=""/>
        <dsp:cNvSpPr/>
      </dsp:nvSpPr>
      <dsp:spPr>
        <a:xfrm>
          <a:off x="5320588" y="885391"/>
          <a:ext cx="1860457" cy="22932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00050">
            <a:lnSpc>
              <a:spcPct val="90000"/>
            </a:lnSpc>
            <a:spcBef>
              <a:spcPct val="0"/>
            </a:spcBef>
            <a:spcAft>
              <a:spcPct val="15000"/>
            </a:spcAft>
            <a:buFont typeface="Arial" panose="020B0604020202020204" pitchFamily="34" charset="0"/>
            <a:buChar char="•"/>
          </a:pPr>
          <a:r>
            <a:rPr lang="en-US" sz="900" kern="1200" dirty="0"/>
            <a:t>Develop medical plan of care</a:t>
          </a:r>
        </a:p>
        <a:p>
          <a:pPr marL="57150" lvl="1" indent="-57150" algn="l" defTabSz="400050">
            <a:lnSpc>
              <a:spcPct val="90000"/>
            </a:lnSpc>
            <a:spcBef>
              <a:spcPct val="0"/>
            </a:spcBef>
            <a:spcAft>
              <a:spcPct val="15000"/>
            </a:spcAft>
            <a:buFont typeface="Arial" panose="020B0604020202020204" pitchFamily="34" charset="0"/>
            <a:buChar char="•"/>
          </a:pPr>
          <a:r>
            <a:rPr lang="en-US" sz="900" kern="1200" dirty="0"/>
            <a:t>Develop recovery-based treatment plan of care</a:t>
          </a:r>
        </a:p>
        <a:p>
          <a:pPr marL="57150" lvl="1" indent="-57150" algn="l" defTabSz="400050">
            <a:lnSpc>
              <a:spcPct val="90000"/>
            </a:lnSpc>
            <a:spcBef>
              <a:spcPct val="0"/>
            </a:spcBef>
            <a:spcAft>
              <a:spcPct val="15000"/>
            </a:spcAft>
            <a:buFont typeface="Arial" panose="020B0604020202020204" pitchFamily="34" charset="0"/>
            <a:buChar char="•"/>
          </a:pPr>
          <a:r>
            <a:rPr lang="en-US" sz="900" kern="1200" dirty="0"/>
            <a:t>Address community-based resource (housing security, food security, social supports, etc.)</a:t>
          </a:r>
        </a:p>
        <a:p>
          <a:pPr marL="57150" lvl="1" indent="-57150" algn="l" defTabSz="400050">
            <a:lnSpc>
              <a:spcPct val="90000"/>
            </a:lnSpc>
            <a:spcBef>
              <a:spcPct val="0"/>
            </a:spcBef>
            <a:spcAft>
              <a:spcPct val="15000"/>
            </a:spcAft>
            <a:buFont typeface="Arial" panose="020B0604020202020204" pitchFamily="34" charset="0"/>
            <a:buChar char="•"/>
          </a:pPr>
          <a:r>
            <a:rPr lang="en-US" sz="900" kern="1200" dirty="0"/>
            <a:t>Enroll in an outpatient MOUD clinic as needed</a:t>
          </a:r>
        </a:p>
        <a:p>
          <a:pPr marL="57150" lvl="1" indent="-57150" algn="l" defTabSz="400050">
            <a:lnSpc>
              <a:spcPct val="90000"/>
            </a:lnSpc>
            <a:spcBef>
              <a:spcPct val="0"/>
            </a:spcBef>
            <a:spcAft>
              <a:spcPct val="15000"/>
            </a:spcAft>
            <a:buFont typeface="Arial" panose="020B0604020202020204" pitchFamily="34" charset="0"/>
            <a:buChar char="•"/>
          </a:pPr>
          <a:r>
            <a:rPr lang="en-US" sz="900" kern="1200" dirty="0"/>
            <a:t>Notify PH MCO and CBH of discharge plan</a:t>
          </a:r>
        </a:p>
      </dsp:txBody>
      <dsp:txXfrm>
        <a:off x="5373361" y="1429568"/>
        <a:ext cx="1754911" cy="1696267"/>
      </dsp:txXfrm>
    </dsp:sp>
    <dsp:sp modelId="{E0DB5CB4-915E-4092-AC03-E9B2BC2CF76F}">
      <dsp:nvSpPr>
        <dsp:cNvPr id="0" name=""/>
        <dsp:cNvSpPr/>
      </dsp:nvSpPr>
      <dsp:spPr>
        <a:xfrm>
          <a:off x="5975309" y="542527"/>
          <a:ext cx="2131647" cy="2131647"/>
        </a:xfrm>
        <a:prstGeom prst="circularArrow">
          <a:avLst>
            <a:gd name="adj1" fmla="val 2499"/>
            <a:gd name="adj2" fmla="val 302798"/>
            <a:gd name="adj3" fmla="val 19961161"/>
            <a:gd name="adj4" fmla="val 13014981"/>
            <a:gd name="adj5" fmla="val 291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82479A-8395-4159-8868-8315C35B3DA3}">
      <dsp:nvSpPr>
        <dsp:cNvPr id="0" name=""/>
        <dsp:cNvSpPr/>
      </dsp:nvSpPr>
      <dsp:spPr>
        <a:xfrm>
          <a:off x="5627336" y="1002822"/>
          <a:ext cx="1215574" cy="4833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Discharge Planning</a:t>
          </a:r>
        </a:p>
      </dsp:txBody>
      <dsp:txXfrm>
        <a:off x="5641494" y="1016980"/>
        <a:ext cx="1187258" cy="455077"/>
      </dsp:txXfrm>
    </dsp:sp>
    <dsp:sp modelId="{E37A92FF-E808-48BE-9C31-255E58837C8B}">
      <dsp:nvSpPr>
        <dsp:cNvPr id="0" name=""/>
        <dsp:cNvSpPr/>
      </dsp:nvSpPr>
      <dsp:spPr>
        <a:xfrm>
          <a:off x="7434667" y="1468040"/>
          <a:ext cx="1367520" cy="112791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00050">
            <a:lnSpc>
              <a:spcPct val="90000"/>
            </a:lnSpc>
            <a:spcBef>
              <a:spcPct val="0"/>
            </a:spcBef>
            <a:spcAft>
              <a:spcPct val="15000"/>
            </a:spcAft>
            <a:buFont typeface="Arial" panose="020B0604020202020204" pitchFamily="34" charset="0"/>
            <a:buChar char="•"/>
          </a:pPr>
          <a:r>
            <a:rPr lang="en-US" sz="900" kern="1200" dirty="0"/>
            <a:t>CBH</a:t>
          </a:r>
        </a:p>
        <a:p>
          <a:pPr marL="57150" lvl="1" indent="-57150" algn="l" defTabSz="400050">
            <a:lnSpc>
              <a:spcPct val="90000"/>
            </a:lnSpc>
            <a:spcBef>
              <a:spcPct val="0"/>
            </a:spcBef>
            <a:spcAft>
              <a:spcPct val="15000"/>
            </a:spcAft>
            <a:buFont typeface="Arial" panose="020B0604020202020204" pitchFamily="34" charset="0"/>
            <a:buChar char="•"/>
          </a:pPr>
          <a:r>
            <a:rPr lang="en-US" sz="900" kern="1200" dirty="0"/>
            <a:t>PH-MCO</a:t>
          </a:r>
        </a:p>
        <a:p>
          <a:pPr marL="57150" lvl="1" indent="-57150" algn="l" defTabSz="400050">
            <a:lnSpc>
              <a:spcPct val="90000"/>
            </a:lnSpc>
            <a:spcBef>
              <a:spcPct val="0"/>
            </a:spcBef>
            <a:spcAft>
              <a:spcPct val="15000"/>
            </a:spcAft>
            <a:buFont typeface="Arial" panose="020B0604020202020204" pitchFamily="34" charset="0"/>
            <a:buChar char="•"/>
          </a:pPr>
          <a:r>
            <a:rPr lang="en-US" sz="900" kern="1200" dirty="0"/>
            <a:t>L4</a:t>
          </a:r>
        </a:p>
      </dsp:txBody>
      <dsp:txXfrm>
        <a:off x="7460624" y="1493997"/>
        <a:ext cx="1315606" cy="834307"/>
      </dsp:txXfrm>
    </dsp:sp>
    <dsp:sp modelId="{BE82DDA4-F414-4F07-BFA3-CB3357165672}">
      <dsp:nvSpPr>
        <dsp:cNvPr id="0" name=""/>
        <dsp:cNvSpPr/>
      </dsp:nvSpPr>
      <dsp:spPr>
        <a:xfrm>
          <a:off x="7738560" y="2354262"/>
          <a:ext cx="1215574" cy="4833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Post-Discharge Follow-up</a:t>
          </a:r>
        </a:p>
      </dsp:txBody>
      <dsp:txXfrm>
        <a:off x="7752718" y="2368420"/>
        <a:ext cx="1187258" cy="45507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4F6396-8408-EF2E-388B-8799C0D2A32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4E20CC4-EF11-7BF9-322D-9BACB5D9995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9600E0-92D7-409C-A81E-2F6785BE118A}" type="datetimeFigureOut">
              <a:rPr lang="en-US" smtClean="0"/>
              <a:t>11/14/2023</a:t>
            </a:fld>
            <a:endParaRPr lang="en-US"/>
          </a:p>
        </p:txBody>
      </p:sp>
      <p:sp>
        <p:nvSpPr>
          <p:cNvPr id="4" name="Footer Placeholder 3">
            <a:extLst>
              <a:ext uri="{FF2B5EF4-FFF2-40B4-BE49-F238E27FC236}">
                <a16:creationId xmlns:a16="http://schemas.microsoft.com/office/drawing/2014/main" id="{6F4C7A63-A32A-9EF3-6A09-DDC93E0658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26EAF9E-C14D-572A-C8E9-0A30135B47D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BEBAB0-9FF4-4E7E-9384-8F4691B31063}" type="slidenum">
              <a:rPr lang="en-US" smtClean="0"/>
              <a:t>‹#›</a:t>
            </a:fld>
            <a:endParaRPr lang="en-US"/>
          </a:p>
        </p:txBody>
      </p:sp>
    </p:spTree>
    <p:extLst>
      <p:ext uri="{BB962C8B-B14F-4D97-AF65-F5344CB8AC3E}">
        <p14:creationId xmlns:p14="http://schemas.microsoft.com/office/powerpoint/2010/main" val="38081903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199336144"/>
      </p:ext>
    </p:extLst>
  </p:cSld>
  <p:clrMap bg1="lt1" tx1="dk1" bg2="dk2" tx2="lt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files.hudexchange.info/reports/published/CoC_PopSub_CoC_PA-500-2022_PA_2022.pdf"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mayoclinic.org/medical-professionals/cardiovascular-diseases/news/drug-use-impacts-the-care-required-by-patients-with-infective-endocarditis/mac-20504365"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files.asprtracie.hhs.gov/documents/fema-mocc-toolkit.pdf"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nimhd.nih.gov/programs/extramural/community-based-participatory.html#goals" TargetMode="External"/><Relationship Id="rId5" Type="http://schemas.openxmlformats.org/officeDocument/2006/relationships/hyperlink" Target="https://www.atsdr.cdc.gov/communityengagement/pce_models.html#figure3" TargetMode="External"/><Relationship Id="rId4" Type="http://schemas.openxmlformats.org/officeDocument/2006/relationships/hyperlink" Target="https://doi.org/10.1186/s40352-017-0056-z"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419100" y="703263"/>
            <a:ext cx="6251575" cy="351631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 name="Shape 35"/>
          <p:cNvSpPr txBox="1">
            <a:spLocks noGrp="1"/>
          </p:cNvSpPr>
          <p:nvPr>
            <p:ph type="body" idx="1"/>
          </p:nvPr>
        </p:nvSpPr>
        <p:spPr>
          <a:xfrm>
            <a:off x="708829" y="4452589"/>
            <a:ext cx="5670635" cy="4218242"/>
          </a:xfrm>
          <a:prstGeom prst="rect">
            <a:avLst/>
          </a:prstGeom>
        </p:spPr>
        <p:txBody>
          <a:bodyPr lIns="94045" tIns="94045" rIns="94045" bIns="94045" anchor="t" anchorCtr="0">
            <a:noAutofit/>
          </a:bodyPr>
          <a:lstStyle/>
          <a:p>
            <a:endParaRPr dirty="0"/>
          </a:p>
        </p:txBody>
      </p:sp>
    </p:spTree>
    <p:extLst>
      <p:ext uri="{BB962C8B-B14F-4D97-AF65-F5344CB8AC3E}">
        <p14:creationId xmlns:p14="http://schemas.microsoft.com/office/powerpoint/2010/main" val="3702956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spcBef>
                <a:spcPts val="600"/>
              </a:spcBef>
              <a:spcAft>
                <a:spcPts val="600"/>
              </a:spcAft>
              <a:buFont typeface="Arial" panose="020B0604020202020204" pitchFamily="34" charset="0"/>
              <a:buChar char="•"/>
            </a:pPr>
            <a:r>
              <a:rPr lang="en-US" dirty="0"/>
              <a:t>Resources were identified in DBHIDS to work longitudinally across the system (rather than in the typical silos organizations are often limited to) to address the complex problem.  </a:t>
            </a:r>
          </a:p>
          <a:p>
            <a:pPr marL="171450" indent="-171450">
              <a:spcBef>
                <a:spcPts val="600"/>
              </a:spcBef>
              <a:spcAft>
                <a:spcPts val="600"/>
              </a:spcAft>
              <a:buFont typeface="Arial" panose="020B0604020202020204" pitchFamily="34" charset="0"/>
              <a:buChar char="•"/>
            </a:pPr>
            <a:r>
              <a:rPr lang="en-US" dirty="0"/>
              <a:t>Every stakeholder group we met with had clearly recognized this barrier but had struggled to identify a systemic and sustainably funded solution.  </a:t>
            </a:r>
          </a:p>
          <a:p>
            <a:pPr marL="171450" indent="-171450">
              <a:spcBef>
                <a:spcPts val="600"/>
              </a:spcBef>
              <a:spcAft>
                <a:spcPts val="600"/>
              </a:spcAft>
              <a:buFont typeface="Arial" panose="020B0604020202020204" pitchFamily="34" charset="0"/>
              <a:buChar char="•"/>
            </a:pPr>
            <a:r>
              <a:rPr lang="en-US" dirty="0"/>
              <a:t>Using the Learning Communities model, we met with the various stakeholder groups multiple times to ensure all potential barriers were addressed, clear lines of communication were established, and program requirements were realistic and supported the needs of the population.</a:t>
            </a:r>
          </a:p>
        </p:txBody>
      </p:sp>
    </p:spTree>
    <p:extLst>
      <p:ext uri="{BB962C8B-B14F-4D97-AF65-F5344CB8AC3E}">
        <p14:creationId xmlns:p14="http://schemas.microsoft.com/office/powerpoint/2010/main" val="2096856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BIG</a:t>
            </a:r>
            <a:r>
              <a:rPr lang="en-US" baseline="0" dirty="0"/>
              <a:t> breakthrough - </a:t>
            </a:r>
            <a:r>
              <a:rPr lang="en-US" dirty="0">
                <a:latin typeface="Calibri" panose="020F0502020204030204" pitchFamily="34" charset="0"/>
                <a:ea typeface="Calibri" panose="020F0502020204030204" pitchFamily="34" charset="0"/>
                <a:cs typeface="Calibri" panose="020F0502020204030204" pitchFamily="34" charset="0"/>
              </a:rPr>
              <a:t>ASAM Level 4 programs are </a:t>
            </a:r>
            <a:r>
              <a:rPr lang="en-US" b="1" dirty="0">
                <a:latin typeface="Calibri" panose="020F0502020204030204" pitchFamily="34" charset="0"/>
                <a:ea typeface="Calibri" panose="020F0502020204030204" pitchFamily="34" charset="0"/>
                <a:cs typeface="Calibri" panose="020F0502020204030204" pitchFamily="34" charset="0"/>
              </a:rPr>
              <a:t>licensed acute care hospitals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Calibri" panose="020F0502020204030204" pitchFamily="34" charset="0"/>
                <a:ea typeface="Calibri" panose="020F0502020204030204" pitchFamily="34" charset="0"/>
                <a:cs typeface="Calibri" panose="020F0502020204030204" pitchFamily="34" charset="0"/>
              </a:rPr>
              <a:t>As long as ASAM</a:t>
            </a:r>
            <a:r>
              <a:rPr lang="en-US" b="1" baseline="0" dirty="0">
                <a:latin typeface="Calibri" panose="020F0502020204030204" pitchFamily="34" charset="0"/>
                <a:ea typeface="Calibri" panose="020F0502020204030204" pitchFamily="34" charset="0"/>
                <a:cs typeface="Calibri" panose="020F0502020204030204" pitchFamily="34" charset="0"/>
              </a:rPr>
              <a:t> Level 4 providers have the required policies, procedures, competencies and resources they are fully capable to provide post acute IV therapy and wound 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latin typeface="Calibri" panose="020F0502020204030204" pitchFamily="34" charset="0"/>
                <a:ea typeface="Calibri" panose="020F0502020204030204" pitchFamily="34" charset="0"/>
                <a:cs typeface="Calibri" panose="020F0502020204030204" pitchFamily="34" charset="0"/>
              </a:rPr>
              <a:t>Patients CAN BE offered recovery even in they have wounds!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latin typeface="Calibri" panose="020F0502020204030204" pitchFamily="34" charset="0"/>
                <a:ea typeface="Calibri" panose="020F0502020204030204" pitchFamily="34" charset="0"/>
                <a:cs typeface="Calibri" panose="020F0502020204030204" pitchFamily="34" charset="0"/>
              </a:rPr>
              <a:t>AND – patients not seeking recovery can access ASAM Level 4 programs for post acute wound care for the benefit of expert medication management and access to behavioral health care as long as they are willing to participate with their treatment team.  They do not have to be agreeable to go to group therapy right away nor do they have to agree to continue in recovery after discharge.</a:t>
            </a:r>
            <a:endParaRPr lang="en-US" b="1"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3984560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Times New Roman" panose="02020603050405020304" pitchFamily="18" charset="0"/>
              </a:rPr>
              <a:t>Prior to this program, there were no options for discharging this population from the hospital for post-acute care and rehabilitation services.  This population generally was not admitted to skilled nursing facilities due to their SUD and the L4 rehabilitation programs were not able to accept them due to their physical health needs – IV antibiotics and sever wound care.</a:t>
            </a:r>
          </a:p>
          <a:p>
            <a:endParaRPr lang="en-US" sz="1800" dirty="0">
              <a:effectLst/>
              <a:latin typeface="Calibri" panose="020F0502020204030204" pitchFamily="34" charset="0"/>
              <a:ea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rPr>
              <a:t>Highlight</a:t>
            </a:r>
          </a:p>
          <a:p>
            <a:pPr marL="801688" indent="-342900">
              <a:lnSpc>
                <a:spcPct val="107000"/>
              </a:lnSpc>
              <a:spcAft>
                <a:spcPts val="800"/>
              </a:spcAft>
              <a:buFont typeface="Courier New" panose="02070309020205020404" pitchFamily="49" charset="0"/>
              <a:buChar char="o"/>
            </a:pPr>
            <a:r>
              <a:rPr lang="en-US" sz="1800" u="sng" dirty="0">
                <a:solidFill>
                  <a:schemeClr val="tx1"/>
                </a:solidFill>
                <a:latin typeface="Calibri" panose="020F0502020204030204" pitchFamily="34" charset="0"/>
                <a:ea typeface="Calibri" panose="020F0502020204030204" pitchFamily="34" charset="0"/>
                <a:cs typeface="Times New Roman" panose="02020603050405020304" pitchFamily="18" charset="0"/>
              </a:rPr>
              <a:t>Discharge Disposition</a:t>
            </a:r>
            <a:r>
              <a:rPr lang="en-U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Individual would be able to go home with assistance from home health nurses and/or family if not for their SUD</a:t>
            </a:r>
          </a:p>
          <a:p>
            <a:pPr marL="458788" indent="0">
              <a:lnSpc>
                <a:spcPct val="107000"/>
              </a:lnSpc>
              <a:spcAft>
                <a:spcPts val="800"/>
              </a:spcAft>
              <a:buFont typeface="Courier New" panose="02070309020205020404" pitchFamily="49" charset="0"/>
              <a:buNone/>
            </a:pPr>
            <a:endParaRPr lang="en-US" sz="1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801688" indent="-342900">
              <a:lnSpc>
                <a:spcPct val="107000"/>
              </a:lnSpc>
              <a:spcAft>
                <a:spcPts val="800"/>
              </a:spcAft>
              <a:buFont typeface="Courier New" panose="02070309020205020404" pitchFamily="49" charset="0"/>
              <a:buChar char="o"/>
            </a:pPr>
            <a:r>
              <a:rPr lang="en-U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Be willing to engage with treatment team directly for personal</a:t>
            </a:r>
            <a:r>
              <a:rPr lang="en-US" sz="1800" baseline="0" dirty="0">
                <a:solidFill>
                  <a:schemeClr val="tx1"/>
                </a:solidFill>
                <a:latin typeface="Calibri" panose="020F0502020204030204" pitchFamily="34" charset="0"/>
                <a:ea typeface="Calibri" panose="020F0502020204030204" pitchFamily="34" charset="0"/>
                <a:cs typeface="Times New Roman" panose="02020603050405020304" pitchFamily="18" charset="0"/>
              </a:rPr>
              <a:t> plan of care</a:t>
            </a:r>
            <a:r>
              <a:rPr lang="en-U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and follow all L4 policies and procedures – participation</a:t>
            </a:r>
            <a:r>
              <a:rPr lang="en-US" sz="1800" baseline="0" dirty="0">
                <a:solidFill>
                  <a:schemeClr val="tx1"/>
                </a:solidFill>
                <a:latin typeface="Calibri" panose="020F0502020204030204" pitchFamily="34" charset="0"/>
                <a:ea typeface="Calibri" panose="020F0502020204030204" pitchFamily="34" charset="0"/>
                <a:cs typeface="Times New Roman" panose="02020603050405020304" pitchFamily="18" charset="0"/>
              </a:rPr>
              <a:t> in group is not required.</a:t>
            </a:r>
          </a:p>
          <a:p>
            <a:endParaRPr lang="en-US" sz="180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383755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DBHIDS set a high bar for acute care providers to participate</a:t>
            </a:r>
            <a:r>
              <a:rPr lang="en-US" baseline="0" dirty="0"/>
              <a:t> in referring patients to this program.</a:t>
            </a:r>
          </a:p>
          <a:p>
            <a:endParaRPr lang="en-US" baseline="0" dirty="0"/>
          </a:p>
          <a:p>
            <a:r>
              <a:rPr lang="en-US" baseline="0" dirty="0"/>
              <a:t>Hospitals had to complete a readiness survey and work with DBHIDS team to demonstrate compliance through the Tiger Team model previously referenced:</a:t>
            </a:r>
          </a:p>
          <a:p>
            <a:pPr marL="228600" indent="-228600">
              <a:buAutoNum type="arabicParenR"/>
            </a:pPr>
            <a:r>
              <a:rPr lang="en-US" baseline="0" dirty="0"/>
              <a:t>ASAM-certified discharge planner</a:t>
            </a:r>
          </a:p>
          <a:p>
            <a:pPr marL="228600" indent="-228600">
              <a:buAutoNum type="arabicParenR"/>
            </a:pPr>
            <a:r>
              <a:rPr lang="en-US" baseline="0" dirty="0"/>
              <a:t>Ability to complete ASAM Interview guide and send to L4 with discharge paperwork (this was critical in cutting the time for this population to wait in admissions to complete the assessment – early in launch we identified many people were leaving because they were sitting in admissions for 45 minutes completing the assessment which gave them time to second guess their decision to complete treatment in the L4 REMEMBER MANY IN THIS POPULATION ARE NOT INTERESTED IN RECOVERY UPON ADMISSION– once we could get them directly into the bed their likelihood to stay was significantly increased.)</a:t>
            </a:r>
          </a:p>
          <a:p>
            <a:pPr marL="228600" indent="-228600">
              <a:buAutoNum type="arabicParenR"/>
            </a:pPr>
            <a:r>
              <a:rPr lang="en-US" baseline="0" dirty="0"/>
              <a:t>Multidisciplinary medical team including provider with SUD experience, pharmacist with Infectious disease experience, hospital medicine physician and CERTIFIED RECOVERY SPECIALIST – THE SECRET SAUCE.  Since patients may not be initially asking for recovery – this is a critical resource to create the relationship to support acceptance.</a:t>
            </a:r>
          </a:p>
          <a:p>
            <a:pPr marL="228600" indent="-228600">
              <a:buAutoNum type="arabicParenR"/>
            </a:pPr>
            <a:r>
              <a:rPr lang="en-US" baseline="0" dirty="0"/>
              <a:t>Pain management expertise – Again learning communities were used to FOR THE FIRST TIME get the medical doctors in the L4 and ACH settings on the phone to discuss the challenges of managing the pain of this population and develop guidelines and order sets to share across health systems.  All health systems have to agree to follow the guidelines to participate in the program.</a:t>
            </a:r>
          </a:p>
          <a:p>
            <a:pPr marL="228600" indent="-228600">
              <a:buAutoNum type="arabicParenR"/>
            </a:pPr>
            <a:r>
              <a:rPr lang="en-US" baseline="0" dirty="0"/>
              <a:t>Pre-discharge nurse-nurse handoff, doc to doc handoff and CRS to CRS handoff </a:t>
            </a:r>
          </a:p>
          <a:p>
            <a:pPr marL="228600" indent="-228600">
              <a:buAutoNum type="arabicParenR"/>
            </a:pPr>
            <a:endParaRPr lang="en-US" baseline="0" dirty="0"/>
          </a:p>
          <a:p>
            <a:pPr marL="0" indent="0">
              <a:buNone/>
            </a:pPr>
            <a:r>
              <a:rPr lang="en-US" b="1" baseline="0" dirty="0"/>
              <a:t>NOTE:  DBHIDS and CBH collaborated with ALL PHMCO’s who have agreed to fund those services outside of the L4 Per Diem for high intensity services which includes the ambulance transfer from hospital to L4, IV antibiotics, specialized wound care medications or equipment.</a:t>
            </a:r>
          </a:p>
          <a:p>
            <a:pPr marL="228600" indent="-228600">
              <a:buAutoNum type="arabicParenR"/>
            </a:pPr>
            <a:endParaRPr lang="en-US" baseline="0" dirty="0"/>
          </a:p>
          <a:p>
            <a:pPr marL="0" indent="0">
              <a:buNone/>
            </a:pPr>
            <a:endParaRPr lang="en-US" baseline="0" dirty="0"/>
          </a:p>
          <a:p>
            <a:endParaRPr lang="en-US" baseline="0" dirty="0"/>
          </a:p>
          <a:p>
            <a:endParaRPr lang="en-US" baseline="0" dirty="0"/>
          </a:p>
        </p:txBody>
      </p:sp>
    </p:spTree>
    <p:extLst>
      <p:ext uri="{BB962C8B-B14F-4D97-AF65-F5344CB8AC3E}">
        <p14:creationId xmlns:p14="http://schemas.microsoft.com/office/powerpoint/2010/main" val="2441128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DBHIDS set a high bar for L4 providers to participate</a:t>
            </a:r>
            <a:r>
              <a:rPr lang="en-US" baseline="0" dirty="0"/>
              <a:t> in referring patients to this program as well.</a:t>
            </a:r>
          </a:p>
          <a:p>
            <a:endParaRPr lang="en-US" dirty="0"/>
          </a:p>
          <a:p>
            <a:pPr marL="228600" indent="-228600">
              <a:buAutoNum type="arabicParenR"/>
            </a:pPr>
            <a:r>
              <a:rPr lang="en-US" dirty="0"/>
              <a:t>Licensed and</a:t>
            </a:r>
            <a:r>
              <a:rPr lang="en-US" baseline="0" dirty="0"/>
              <a:t> in good standing with OMHSAS, DDAP and CBH</a:t>
            </a:r>
            <a:endParaRPr lang="en-US" dirty="0"/>
          </a:p>
          <a:p>
            <a:pPr marL="228600" indent="-228600">
              <a:buAutoNum type="arabicParenR"/>
            </a:pPr>
            <a:r>
              <a:rPr lang="en-US" dirty="0"/>
              <a:t>Policies, procedures for wound care, IV therapy and PICC line care</a:t>
            </a:r>
          </a:p>
          <a:p>
            <a:pPr marL="228600" indent="-228600">
              <a:buAutoNum type="arabicParenR"/>
            </a:pPr>
            <a:r>
              <a:rPr lang="en-US" dirty="0"/>
              <a:t>Staff competencies for wound care, IV therapy and PICC line care</a:t>
            </a:r>
          </a:p>
          <a:p>
            <a:pPr marL="228600" indent="-228600">
              <a:buAutoNum type="arabicParenR"/>
            </a:pPr>
            <a:r>
              <a:rPr lang="en-US" dirty="0"/>
              <a:t>Physician to manage physical health needs + behavioral health needs</a:t>
            </a:r>
          </a:p>
          <a:p>
            <a:pPr marL="228600" indent="-228600">
              <a:buAutoNum type="arabicParenR"/>
            </a:pPr>
            <a:r>
              <a:rPr lang="en-US" dirty="0"/>
              <a:t>Equipment</a:t>
            </a:r>
            <a:r>
              <a:rPr lang="en-US" baseline="0" dirty="0"/>
              <a:t> and supplies (IV pumps, wheel chair etc.)</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a:t>Pre-discharge nurse-nurse handoff, doc to doc handoff and CRS to CRS handoff </a:t>
            </a:r>
          </a:p>
          <a:p>
            <a:pPr marL="0" indent="0">
              <a:buNone/>
            </a:pPr>
            <a:endParaRPr lang="en-US" baseline="0" dirty="0"/>
          </a:p>
          <a:p>
            <a:pPr marL="228600" indent="-228600">
              <a:buAutoNum type="arabicParenR"/>
            </a:pPr>
            <a:endParaRPr lang="en-US" dirty="0"/>
          </a:p>
        </p:txBody>
      </p:sp>
    </p:spTree>
    <p:extLst>
      <p:ext uri="{BB962C8B-B14F-4D97-AF65-F5344CB8AC3E}">
        <p14:creationId xmlns:p14="http://schemas.microsoft.com/office/powerpoint/2010/main" val="1272126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Sandy continues until patient examples</a:t>
            </a:r>
          </a:p>
        </p:txBody>
      </p:sp>
    </p:spTree>
    <p:extLst>
      <p:ext uri="{BB962C8B-B14F-4D97-AF65-F5344CB8AC3E}">
        <p14:creationId xmlns:p14="http://schemas.microsoft.com/office/powerpoint/2010/main" val="448732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All major health systems are ‘live’ as of </a:t>
            </a:r>
            <a:r>
              <a:rPr lang="en-US" baseline="0" dirty="0"/>
              <a:t>end of September – which is within 6 months of program initiation.</a:t>
            </a:r>
          </a:p>
          <a:p>
            <a:endParaRPr lang="en-US" baseline="0" dirty="0"/>
          </a:p>
          <a:p>
            <a:br>
              <a:rPr lang="en-US" baseline="0" dirty="0"/>
            </a:br>
            <a:r>
              <a:rPr lang="en-US" baseline="0" dirty="0"/>
              <a:t>FYI – we have 5 small community hospitals that we are working with to bring them online before the end of the calendar year</a:t>
            </a:r>
          </a:p>
          <a:p>
            <a:r>
              <a:rPr lang="en-US" baseline="0" dirty="0"/>
              <a:t>Chestnut Hill</a:t>
            </a:r>
          </a:p>
          <a:p>
            <a:r>
              <a:rPr lang="en-US" baseline="0" dirty="0"/>
              <a:t>Jefferson Frankford</a:t>
            </a:r>
          </a:p>
          <a:p>
            <a:r>
              <a:rPr lang="en-US" baseline="0" dirty="0"/>
              <a:t>Jefferson </a:t>
            </a:r>
            <a:r>
              <a:rPr lang="en-US" baseline="0" dirty="0" err="1"/>
              <a:t>Torresdale</a:t>
            </a:r>
            <a:endParaRPr lang="en-US" baseline="0" dirty="0"/>
          </a:p>
          <a:p>
            <a:r>
              <a:rPr lang="en-US" baseline="0" dirty="0"/>
              <a:t>Roxborough</a:t>
            </a:r>
          </a:p>
          <a:p>
            <a:r>
              <a:rPr lang="en-US" baseline="0" dirty="0"/>
              <a:t>Nazareth</a:t>
            </a:r>
          </a:p>
          <a:p>
            <a:endParaRPr lang="en-US" baseline="0" dirty="0"/>
          </a:p>
          <a:p>
            <a:r>
              <a:rPr lang="en-US" baseline="0" dirty="0"/>
              <a:t>These small hospitals do not have the same access to resources internally to provide the level of care management so they need some additional support in meeting readiness requirements.  DBHIDS team working directly with these hospitals to implement a sustainable process there as well.</a:t>
            </a:r>
            <a:endParaRPr lang="en-US" dirty="0"/>
          </a:p>
          <a:p>
            <a:endParaRPr lang="en-US" dirty="0"/>
          </a:p>
        </p:txBody>
      </p:sp>
    </p:spTree>
    <p:extLst>
      <p:ext uri="{BB962C8B-B14F-4D97-AF65-F5344CB8AC3E}">
        <p14:creationId xmlns:p14="http://schemas.microsoft.com/office/powerpoint/2010/main" val="1005060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02634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A5E824-0E03-4EA1-B0FA-94BF0CCF61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8418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A5E824-0E03-4EA1-B0FA-94BF0CCF6109}" type="slidenum">
              <a:rPr lang="en-US" smtClean="0"/>
              <a:t>25</a:t>
            </a:fld>
            <a:endParaRPr lang="en-US"/>
          </a:p>
        </p:txBody>
      </p:sp>
    </p:spTree>
    <p:extLst>
      <p:ext uri="{BB962C8B-B14F-4D97-AF65-F5344CB8AC3E}">
        <p14:creationId xmlns:p14="http://schemas.microsoft.com/office/powerpoint/2010/main" val="1385631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National Statistic: </a:t>
            </a:r>
            <a:r>
              <a:rPr lang="en-US" dirty="0"/>
              <a:t>One out of every three individuals experiencing SUD will develop complex wounds including abscesses at injection sites, sores, and open wounds within a 1-year period. </a:t>
            </a:r>
            <a:br>
              <a:rPr lang="en-US" dirty="0"/>
            </a:br>
            <a:r>
              <a:rPr lang="en-US" b="0" i="0" dirty="0">
                <a:solidFill>
                  <a:srgbClr val="212121"/>
                </a:solidFill>
                <a:effectLst/>
                <a:latin typeface="Roboto" panose="02000000000000000000" pitchFamily="2" charset="0"/>
              </a:rPr>
              <a:t>Cahn, B. A., Bartholomew, T. S., Patel, H. P., </a:t>
            </a:r>
            <a:r>
              <a:rPr lang="en-US" b="0" i="0" dirty="0" err="1">
                <a:solidFill>
                  <a:srgbClr val="212121"/>
                </a:solidFill>
                <a:effectLst/>
                <a:latin typeface="Roboto" panose="02000000000000000000" pitchFamily="2" charset="0"/>
              </a:rPr>
              <a:t>Pastar</a:t>
            </a:r>
            <a:r>
              <a:rPr lang="en-US" b="0" i="0" dirty="0">
                <a:solidFill>
                  <a:srgbClr val="212121"/>
                </a:solidFill>
                <a:effectLst/>
                <a:latin typeface="Roboto" panose="02000000000000000000" pitchFamily="2" charset="0"/>
              </a:rPr>
              <a:t>, I., </a:t>
            </a:r>
            <a:r>
              <a:rPr lang="en-US" b="0" i="0" dirty="0" err="1">
                <a:solidFill>
                  <a:srgbClr val="212121"/>
                </a:solidFill>
                <a:effectLst/>
                <a:latin typeface="Roboto" panose="02000000000000000000" pitchFamily="2" charset="0"/>
              </a:rPr>
              <a:t>Tookes</a:t>
            </a:r>
            <a:r>
              <a:rPr lang="en-US" b="0" i="0" dirty="0">
                <a:solidFill>
                  <a:srgbClr val="212121"/>
                </a:solidFill>
                <a:effectLst/>
                <a:latin typeface="Roboto" panose="02000000000000000000" pitchFamily="2" charset="0"/>
              </a:rPr>
              <a:t>, H. E., &amp; Lev-Tov, H. (2021). Correlates of injection-related wounds and skin infections amongst persons who inject drugs and use a syringe service </a:t>
            </a:r>
            <a:r>
              <a:rPr lang="en-US" b="0" i="0" dirty="0" err="1">
                <a:solidFill>
                  <a:srgbClr val="212121"/>
                </a:solidFill>
                <a:effectLst/>
                <a:latin typeface="Roboto" panose="02000000000000000000" pitchFamily="2" charset="0"/>
              </a:rPr>
              <a:t>programme</a:t>
            </a:r>
            <a:r>
              <a:rPr lang="en-US" b="0" i="0" dirty="0">
                <a:solidFill>
                  <a:srgbClr val="212121"/>
                </a:solidFill>
                <a:effectLst/>
                <a:latin typeface="Roboto" panose="02000000000000000000" pitchFamily="2" charset="0"/>
              </a:rPr>
              <a:t>: A single center study. </a:t>
            </a:r>
            <a:r>
              <a:rPr lang="en-US" b="0" i="1" dirty="0">
                <a:solidFill>
                  <a:srgbClr val="212121"/>
                </a:solidFill>
                <a:effectLst/>
                <a:latin typeface="Roboto" panose="02000000000000000000" pitchFamily="2" charset="0"/>
              </a:rPr>
              <a:t>International wound journal</a:t>
            </a:r>
            <a:r>
              <a:rPr lang="en-US" b="0" i="0" dirty="0">
                <a:solidFill>
                  <a:srgbClr val="212121"/>
                </a:solidFill>
                <a:effectLst/>
                <a:latin typeface="Roboto" panose="02000000000000000000" pitchFamily="2" charset="0"/>
              </a:rPr>
              <a:t>, </a:t>
            </a:r>
            <a:r>
              <a:rPr lang="en-US" b="0" i="1" dirty="0">
                <a:solidFill>
                  <a:srgbClr val="212121"/>
                </a:solidFill>
                <a:effectLst/>
                <a:latin typeface="Roboto" panose="02000000000000000000" pitchFamily="2" charset="0"/>
              </a:rPr>
              <a:t>18</a:t>
            </a:r>
            <a:r>
              <a:rPr lang="en-US" b="0" i="0" dirty="0">
                <a:solidFill>
                  <a:srgbClr val="212121"/>
                </a:solidFill>
                <a:effectLst/>
                <a:latin typeface="Roboto" panose="02000000000000000000" pitchFamily="2" charset="0"/>
              </a:rPr>
              <a:t>(5), 701–707. https://doi.org/10.1111/iwj.13572</a:t>
            </a:r>
            <a:r>
              <a:rPr lang="en-US" dirty="0"/>
              <a:t>h</a:t>
            </a:r>
            <a:r>
              <a:rPr lang="en-US" sz="1800" dirty="0">
                <a:effectLst/>
                <a:latin typeface="Calibri" panose="020F0502020204030204" pitchFamily="34" charset="0"/>
                <a:ea typeface="Calibri" panose="020F0502020204030204" pitchFamily="34" charset="0"/>
              </a:rPr>
              <a:t>ttps://www.ncbi.nlm.nih.gov/pmc/articles/PMC8450795/</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Approximately 1 in every 3 (29.3%) individuals in Philadelphia experiencing homelessness (sheltered and unsheltered) also experience SUD</a:t>
            </a:r>
            <a:r>
              <a:rPr lang="en-US" dirty="0"/>
              <a:t> </a:t>
            </a:r>
            <a:br>
              <a:rPr lang="en-US" dirty="0"/>
            </a:br>
            <a:r>
              <a:rPr lang="en-US" dirty="0"/>
              <a:t>– based on the HUD 2022 Continuum of Care Homeless Assistance Programs Homeless Populations and Subpopulations, FY 2022 Point-in-Time</a:t>
            </a:r>
            <a:br>
              <a:rPr lang="en-US" dirty="0"/>
            </a:br>
            <a:r>
              <a:rPr lang="en-US" dirty="0">
                <a:hlinkClick r:id="rId3"/>
              </a:rPr>
              <a:t>CoC_PopSub_CoC_PA-500-2022_PA_2022.pdf (hudexchange.info)</a:t>
            </a:r>
            <a:r>
              <a:rPr lang="en-US" dirty="0"/>
              <a:t> https://files.hudexchange.info/reports/published/CoC_PopSub_CoC_PA-500-2022_PA_2022.pdf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Graph</a:t>
            </a:r>
            <a:r>
              <a:rPr lang="en-US" dirty="0"/>
              <a:t>: With the increase of xylazine in the Philadelphia area, the types of wounds seen in the medical community have presented as even more complex with a 5% increase in SST infections and a 20+% increase in bone osteomyelitis between 2019 and 2020,  Wounds related to xylazine often require oral or IV antibiotics for weeks.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Philadelphia OD Stat Overdose Fatality Review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Information in Blue Box: </a:t>
            </a:r>
            <a:r>
              <a:rPr lang="en-US" dirty="0"/>
              <a:t>Individuals experiencing SUD are vulnerable- typically uninsured or underinsured and experiencing higher rates of homelessness. This population experiences higher rates of endocarditis, osteomyelitis, Rhabdomyolysis, abscesses, and bacteremia as well as poorer long-term outcomes. </a:t>
            </a:r>
            <a:br>
              <a:rPr lang="en-US" dirty="0"/>
            </a:br>
            <a:r>
              <a:rPr lang="en-US" u="sng" dirty="0">
                <a:solidFill>
                  <a:schemeClr val="tx1"/>
                </a:solidFill>
                <a:hlinkClick r:id="rId4">
                  <a:extLst>
                    <a:ext uri="{A12FA001-AC4F-418D-AE19-62706E023703}">
                      <ahyp:hlinkClr xmlns:ahyp="http://schemas.microsoft.com/office/drawing/2018/hyperlinkcolor" val="tx"/>
                    </a:ext>
                  </a:extLst>
                </a:hlinkClick>
              </a:rPr>
              <a:t>Drug use impacts the care required by patients with infective endocarditis - Mayo Clinic</a:t>
            </a:r>
            <a:r>
              <a:rPr lang="en-US" dirty="0"/>
              <a:t> November 26, 2020. https//www.mayoclinic.org/medical-professionals/cardiovascular-diseases/news/drug-use-impacts-the-care-required-by-patients-with-infective-endocarditis/mac-20504365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684560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1" dirty="0"/>
              <a:t>DEMOGRAPHICS: </a:t>
            </a:r>
            <a:r>
              <a:rPr lang="en-US" sz="1100" dirty="0"/>
              <a:t>41 y/o Male UHC Medicaid</a:t>
            </a:r>
          </a:p>
          <a:p>
            <a:r>
              <a:rPr lang="en-US" sz="1100" b="1" dirty="0"/>
              <a:t>ACH: </a:t>
            </a:r>
            <a:r>
              <a:rPr lang="en-US" sz="1100" dirty="0"/>
              <a:t>Thomas Jefferson University Hospital</a:t>
            </a:r>
          </a:p>
          <a:p>
            <a:r>
              <a:rPr lang="en-US" sz="1100" b="1" dirty="0"/>
              <a:t>L4 REHABILITATION FACILITY: </a:t>
            </a:r>
            <a:r>
              <a:rPr lang="en-US" sz="1100" dirty="0"/>
              <a:t>Eagleville Hospital</a:t>
            </a:r>
            <a:endParaRPr lang="en-US" sz="1100" b="1" dirty="0"/>
          </a:p>
          <a:p>
            <a:pPr marL="457189" indent="-285743">
              <a:spcBef>
                <a:spcPts val="600"/>
              </a:spcBef>
              <a:buFont typeface="Arial" panose="020B0604020202020204" pitchFamily="34" charset="0"/>
              <a:buChar char="•"/>
            </a:pPr>
            <a:r>
              <a:rPr lang="en-US" sz="1100" dirty="0"/>
              <a:t>Initially admitted to Jefferson for 16 days then discharged to Eagleville where he finished his IV antibiotics and stepped down to Eagleville’s L3.7 program after 32 days</a:t>
            </a:r>
          </a:p>
          <a:p>
            <a:pPr marL="457189" indent="-285743">
              <a:spcBef>
                <a:spcPts val="600"/>
              </a:spcBef>
              <a:buFont typeface="Arial" panose="020B0604020202020204" pitchFamily="34" charset="0"/>
              <a:buChar char="•"/>
            </a:pPr>
            <a:r>
              <a:rPr lang="en-US" sz="1100" dirty="0"/>
              <a:t>During his L4 stay the anniversary of his child’s death occurred</a:t>
            </a:r>
          </a:p>
          <a:p>
            <a:pPr marL="457189" indent="-285743">
              <a:spcBef>
                <a:spcPts val="600"/>
              </a:spcBef>
              <a:buFont typeface="Arial" panose="020B0604020202020204" pitchFamily="34" charset="0"/>
              <a:buChar char="•"/>
            </a:pPr>
            <a:r>
              <a:rPr lang="en-US" sz="1100" dirty="0"/>
              <a:t>He struggled with his mood and sleep in the beginning however reported improvements after a few days</a:t>
            </a:r>
          </a:p>
          <a:p>
            <a:pPr marL="457189" indent="-285743">
              <a:spcBef>
                <a:spcPts val="600"/>
              </a:spcBef>
              <a:buFont typeface="Arial" panose="020B0604020202020204" pitchFamily="34" charset="0"/>
              <a:buChar char="•"/>
            </a:pPr>
            <a:r>
              <a:rPr lang="en-US" sz="1100" dirty="0"/>
              <a:t>He engaged with treatment team, psychiatrist and participated in group therapy most days</a:t>
            </a:r>
          </a:p>
          <a:p>
            <a:pPr marL="457189" indent="-285743">
              <a:spcBef>
                <a:spcPts val="600"/>
              </a:spcBef>
              <a:buFont typeface="Arial" panose="020B0604020202020204" pitchFamily="34" charset="0"/>
              <a:buChar char="•"/>
            </a:pPr>
            <a:r>
              <a:rPr lang="en-US" sz="1100" dirty="0"/>
              <a:t>Discharged to Eagleville Hospital L3.7 program</a:t>
            </a:r>
          </a:p>
          <a:p>
            <a:pPr marL="457189" indent="-285743">
              <a:spcBef>
                <a:spcPts val="600"/>
              </a:spcBef>
              <a:buFont typeface="Arial" panose="020B0604020202020204" pitchFamily="34" charset="0"/>
              <a:buChar char="•"/>
            </a:pPr>
            <a:r>
              <a:rPr lang="en-US" sz="1100" dirty="0"/>
              <a:t>After discharge, he had a negative experience with someone he knew from the street in the new unit and ran “home” to L4 program to get support before returning to L3.7 unit</a:t>
            </a:r>
          </a:p>
          <a:p>
            <a:pPr marL="457189" indent="-285743">
              <a:spcBef>
                <a:spcPts val="600"/>
              </a:spcBef>
              <a:buFont typeface="Arial" panose="020B0604020202020204" pitchFamily="34" charset="0"/>
              <a:buChar char="•"/>
            </a:pPr>
            <a:r>
              <a:rPr lang="en-US" sz="1100" dirty="0"/>
              <a:t>About a week after he stepped down, his infection returned, and he was admitted back to Jefferson hospital for 13 days. He requested to return to Eagleville to complete the remainder of his 4 weeks of IV antibiotics.  He had been admitted for about 20 days when he made this recording.</a:t>
            </a:r>
          </a:p>
          <a:p>
            <a:pPr marL="171446">
              <a:spcBef>
                <a:spcPts val="600"/>
              </a:spcBef>
            </a:pPr>
            <a:r>
              <a:rPr lang="en-US" sz="1000" i="1" dirty="0"/>
              <a:t>Unique ID:Jeff10 / Jeff24</a:t>
            </a:r>
          </a:p>
          <a:p>
            <a:endParaRPr lang="en-US" dirty="0"/>
          </a:p>
        </p:txBody>
      </p:sp>
    </p:spTree>
    <p:extLst>
      <p:ext uri="{BB962C8B-B14F-4D97-AF65-F5344CB8AC3E}">
        <p14:creationId xmlns:p14="http://schemas.microsoft.com/office/powerpoint/2010/main" val="7255536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 name="Shape 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3163849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 name="Shape 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8712753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42215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419100" y="703263"/>
            <a:ext cx="6251575" cy="351631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 name="Shape 35"/>
          <p:cNvSpPr txBox="1">
            <a:spLocks noGrp="1"/>
          </p:cNvSpPr>
          <p:nvPr>
            <p:ph type="body" idx="1"/>
          </p:nvPr>
        </p:nvSpPr>
        <p:spPr>
          <a:xfrm>
            <a:off x="708829" y="4452589"/>
            <a:ext cx="5670635" cy="4218242"/>
          </a:xfrm>
          <a:prstGeom prst="rect">
            <a:avLst/>
          </a:prstGeom>
        </p:spPr>
        <p:txBody>
          <a:bodyPr lIns="94045" tIns="94045" rIns="94045" bIns="94045" anchor="t" anchorCtr="0">
            <a:noAutofit/>
          </a:bodyPr>
          <a:lstStyle/>
          <a:p>
            <a:endParaRPr dirty="0"/>
          </a:p>
        </p:txBody>
      </p:sp>
    </p:spTree>
    <p:extLst>
      <p:ext uri="{BB962C8B-B14F-4D97-AF65-F5344CB8AC3E}">
        <p14:creationId xmlns:p14="http://schemas.microsoft.com/office/powerpoint/2010/main" val="1355609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419100" y="703263"/>
            <a:ext cx="6251575" cy="351631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 name="Shape 35"/>
          <p:cNvSpPr txBox="1">
            <a:spLocks noGrp="1"/>
          </p:cNvSpPr>
          <p:nvPr>
            <p:ph type="body" idx="1"/>
          </p:nvPr>
        </p:nvSpPr>
        <p:spPr>
          <a:xfrm>
            <a:off x="708829" y="4452589"/>
            <a:ext cx="5670635" cy="4218242"/>
          </a:xfrm>
          <a:prstGeom prst="rect">
            <a:avLst/>
          </a:prstGeom>
        </p:spPr>
        <p:txBody>
          <a:bodyPr lIns="94045" tIns="94045" rIns="94045" bIns="94045" anchor="t" anchorCtr="0">
            <a:noAutofit/>
          </a:bodyPr>
          <a:lstStyle/>
          <a:p>
            <a:endParaRPr dirty="0"/>
          </a:p>
        </p:txBody>
      </p:sp>
    </p:spTree>
    <p:extLst>
      <p:ext uri="{BB962C8B-B14F-4D97-AF65-F5344CB8AC3E}">
        <p14:creationId xmlns:p14="http://schemas.microsoft.com/office/powerpoint/2010/main" val="413070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Innovative Solutions would be needed to combat this barrier including two we will discuss today: Mobile Wound Care Van Programs and the L4 Post Acute Care Program.</a:t>
            </a:r>
          </a:p>
        </p:txBody>
      </p:sp>
    </p:spTree>
    <p:extLst>
      <p:ext uri="{BB962C8B-B14F-4D97-AF65-F5344CB8AC3E}">
        <p14:creationId xmlns:p14="http://schemas.microsoft.com/office/powerpoint/2010/main" val="2345380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419100" y="703263"/>
            <a:ext cx="6251575" cy="351631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 name="Shape 35"/>
          <p:cNvSpPr txBox="1">
            <a:spLocks noGrp="1"/>
          </p:cNvSpPr>
          <p:nvPr>
            <p:ph type="body" idx="1"/>
          </p:nvPr>
        </p:nvSpPr>
        <p:spPr>
          <a:xfrm>
            <a:off x="708829" y="4452589"/>
            <a:ext cx="5670635" cy="4218242"/>
          </a:xfrm>
          <a:prstGeom prst="rect">
            <a:avLst/>
          </a:prstGeom>
        </p:spPr>
        <p:txBody>
          <a:bodyPr lIns="94045" tIns="94045" rIns="94045" bIns="94045" anchor="t" anchorCtr="0">
            <a:noAutofit/>
          </a:bodyPr>
          <a:lstStyle/>
          <a:p>
            <a:endParaRPr dirty="0"/>
          </a:p>
        </p:txBody>
      </p:sp>
    </p:spTree>
    <p:extLst>
      <p:ext uri="{BB962C8B-B14F-4D97-AF65-F5344CB8AC3E}">
        <p14:creationId xmlns:p14="http://schemas.microsoft.com/office/powerpoint/2010/main" val="710031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These individuals were forced to complete their wound care and antibiotics in the physical health acute care setting where no psychiatric or rehabilitation services were offered during the 4-6 weeks these individuals were in the hospital, i.e., CBT, CRS</a:t>
            </a:r>
          </a:p>
          <a:p>
            <a:endParaRPr lang="en-US" dirty="0"/>
          </a:p>
          <a:p>
            <a:r>
              <a:rPr lang="en-US" dirty="0"/>
              <a:t>We also know that in these settings more than 40% of individuals with SUD use substances during their hospital stay</a:t>
            </a:r>
          </a:p>
          <a:p>
            <a:endParaRPr lang="en-US" dirty="0"/>
          </a:p>
          <a:p>
            <a:r>
              <a:rPr lang="en-US" dirty="0"/>
              <a:t>https://www.ncbi.nlm.nih.gov/pmc/articles/PMC9897266/#:~:text=More%20than%2040%25%20of%20individuals,to%20use)%2C%20and%20stigma. </a:t>
            </a:r>
          </a:p>
          <a:p>
            <a:endParaRPr lang="en-US" dirty="0"/>
          </a:p>
          <a:p>
            <a:endParaRPr lang="en-US" dirty="0"/>
          </a:p>
        </p:txBody>
      </p:sp>
    </p:spTree>
    <p:extLst>
      <p:ext uri="{BB962C8B-B14F-4D97-AF65-F5344CB8AC3E}">
        <p14:creationId xmlns:p14="http://schemas.microsoft.com/office/powerpoint/2010/main" val="1672839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dirty="0"/>
          </a:p>
          <a:p>
            <a:r>
              <a:rPr lang="en-US" b="1" dirty="0"/>
              <a:t>A crisis deserves to be addressed using the most relevant approach possible.</a:t>
            </a:r>
          </a:p>
          <a:p>
            <a:endParaRPr lang="en-US" b="1" dirty="0"/>
          </a:p>
          <a:p>
            <a:r>
              <a:rPr lang="en-US" b="1" dirty="0"/>
              <a:t>An innovative approach</a:t>
            </a:r>
          </a:p>
          <a:p>
            <a:pPr lvl="1">
              <a:buFont typeface="Wingdings" panose="05000000000000000000" pitchFamily="2" charset="2"/>
              <a:buChar char="Ø"/>
            </a:pPr>
            <a:r>
              <a:rPr lang="en-US" dirty="0"/>
              <a:t>best practice structure from emergency management with modifications (MOCC)</a:t>
            </a:r>
          </a:p>
          <a:p>
            <a:pPr lvl="1">
              <a:buFont typeface="Wingdings" panose="05000000000000000000" pitchFamily="2" charset="2"/>
              <a:buChar char="Ø"/>
            </a:pPr>
            <a:r>
              <a:rPr lang="en-US" dirty="0"/>
              <a:t>learning communities with Tiger Teams across providers (CBPR)</a:t>
            </a:r>
          </a:p>
          <a:p>
            <a:pPr lvl="1">
              <a:buFont typeface="Wingdings" panose="05000000000000000000" pitchFamily="2" charset="2"/>
              <a:buChar char="Ø"/>
            </a:pPr>
            <a:r>
              <a:rPr lang="en-US" dirty="0"/>
              <a:t>Principles of implementation science for rapid adaptation (EPIS)</a:t>
            </a:r>
            <a:endParaRPr lang="en-US" sz="1100" kern="1200" dirty="0">
              <a:solidFill>
                <a:schemeClr val="tx1"/>
              </a:solidFill>
              <a:effectLst/>
              <a:latin typeface="+mn-lt"/>
              <a:ea typeface="+mn-ea"/>
              <a:cs typeface="+mn-cs"/>
            </a:endParaRPr>
          </a:p>
          <a:p>
            <a:pPr lvl="1">
              <a:buFont typeface="Wingdings" panose="05000000000000000000" pitchFamily="2" charset="2"/>
              <a:buChar char="Ø"/>
            </a:pPr>
            <a:endParaRPr lang="en-US" sz="1100" kern="1200" dirty="0">
              <a:solidFill>
                <a:schemeClr val="tx1"/>
              </a:solidFill>
              <a:effectLst/>
              <a:latin typeface="+mn-lt"/>
              <a:ea typeface="+mn-ea"/>
              <a:cs typeface="+mn-cs"/>
            </a:endParaRPr>
          </a:p>
          <a:p>
            <a:pPr lvl="1">
              <a:buFont typeface="Wingdings" panose="05000000000000000000" pitchFamily="2" charset="2"/>
              <a:buNone/>
            </a:pPr>
            <a:r>
              <a:rPr lang="en-US" sz="1100" b="1" u="sng" kern="1200" dirty="0">
                <a:solidFill>
                  <a:schemeClr val="tx1"/>
                </a:solidFill>
                <a:effectLst/>
                <a:latin typeface="+mn-lt"/>
                <a:ea typeface="+mn-ea"/>
                <a:cs typeface="+mn-cs"/>
              </a:rPr>
              <a:t>MOCC:</a:t>
            </a:r>
            <a:r>
              <a:rPr lang="en-US" sz="1100" kern="1200" dirty="0">
                <a:solidFill>
                  <a:schemeClr val="tx1"/>
                </a:solidFill>
                <a:effectLst/>
                <a:latin typeface="+mn-lt"/>
                <a:ea typeface="+mn-ea"/>
                <a:cs typeface="+mn-cs"/>
              </a:rPr>
              <a:t>  United States Health and Human Services Administration for Strategic Preparedness and Response’s (ASPR) Medical Operations Coordination Center Model provides a framework for regional coordination with key stakeholders to ‘load-balance’ urgent care needed by a vulnerable populations during a disaster (HHS.gov).  MOCC can be configured in a single existing organization or convened as a shared entity by stakeholders in the defined geography.  Patient load-balancing includes pre-hospital, hospital and post-hospital distribution of patients to optimize capacity at all levels through collaborative functions. MOCC was utilized in local, regional and national initiatives during the COVID 19 pandemic with documented benefits of improved capacity management, expanded information sharing, reduces workforce friction, and reduced variation in approaches to care (ASPR TRACIE, 2021 </a:t>
            </a:r>
            <a:r>
              <a:rPr lang="en-US" sz="1100" u="sng" kern="1200" dirty="0">
                <a:solidFill>
                  <a:schemeClr val="tx1"/>
                </a:solidFill>
                <a:effectLst/>
                <a:latin typeface="+mn-lt"/>
                <a:ea typeface="+mn-ea"/>
                <a:cs typeface="+mn-cs"/>
                <a:hlinkClick r:id="rId3"/>
              </a:rPr>
              <a:t>https://files.asprtracie.hhs.gov/documents/fema-mocc-toolkit.pdf</a:t>
            </a:r>
            <a:r>
              <a:rPr lang="en-US" sz="1100" kern="1200" dirty="0">
                <a:solidFill>
                  <a:schemeClr val="tx1"/>
                </a:solidFill>
                <a:effectLst/>
                <a:latin typeface="+mn-lt"/>
                <a:ea typeface="+mn-ea"/>
                <a:cs typeface="+mn-cs"/>
              </a:rPr>
              <a:t>)</a:t>
            </a:r>
          </a:p>
          <a:p>
            <a:pPr lvl="1">
              <a:buFont typeface="Wingdings" panose="05000000000000000000" pitchFamily="2" charset="2"/>
              <a:buNone/>
            </a:pPr>
            <a:endParaRPr lang="en-US" sz="1100" kern="1200" dirty="0">
              <a:solidFill>
                <a:schemeClr val="tx1"/>
              </a:solidFill>
              <a:effectLst/>
              <a:latin typeface="+mn-lt"/>
              <a:ea typeface="+mn-ea"/>
              <a:cs typeface="+mn-cs"/>
            </a:endParaRPr>
          </a:p>
          <a:p>
            <a:pPr lvl="1">
              <a:buFont typeface="Wingdings" panose="05000000000000000000" pitchFamily="2" charset="2"/>
              <a:buNone/>
            </a:pPr>
            <a:endParaRPr lang="en-US" sz="1100" kern="1200" dirty="0">
              <a:solidFill>
                <a:schemeClr val="tx1"/>
              </a:solidFill>
              <a:effectLst/>
              <a:latin typeface="+mn-lt"/>
              <a:ea typeface="+mn-ea"/>
              <a:cs typeface="+mn-cs"/>
            </a:endParaRPr>
          </a:p>
          <a:p>
            <a:r>
              <a:rPr lang="en-US" sz="1100" b="1" kern="1200" dirty="0">
                <a:solidFill>
                  <a:schemeClr val="tx1"/>
                </a:solidFill>
                <a:effectLst/>
                <a:latin typeface="+mn-lt"/>
                <a:ea typeface="+mn-ea"/>
                <a:cs typeface="+mn-cs"/>
              </a:rPr>
              <a:t>The participatory-cooperative paradigm of Community-Based Participatory Research (CBPR) provides the Learning Community </a:t>
            </a:r>
            <a:r>
              <a:rPr lang="en-US" sz="1100" kern="1200" dirty="0">
                <a:solidFill>
                  <a:schemeClr val="tx1"/>
                </a:solidFill>
                <a:effectLst/>
                <a:latin typeface="+mn-lt"/>
                <a:ea typeface="+mn-ea"/>
                <a:cs typeface="+mn-cs"/>
              </a:rPr>
              <a:t>framework to increase and integrate knowledge and understanding of a phenomenon leading to interventions that include policy and social change to improve health and quality of life for the community.  The National Institute on Minority and Health Disparities utilizes CBPR to address improved transdisciplinary and intervention approaches and to strengthen the science of community engagement both to address </a:t>
            </a:r>
            <a:r>
              <a:rPr lang="en-US" sz="1100" u="sng" kern="1200" dirty="0">
                <a:solidFill>
                  <a:schemeClr val="tx1"/>
                </a:solidFill>
                <a:effectLst/>
                <a:latin typeface="+mn-lt"/>
                <a:ea typeface="+mn-ea"/>
                <a:cs typeface="+mn-cs"/>
              </a:rPr>
              <a:t>health</a:t>
            </a:r>
            <a:r>
              <a:rPr lang="en-US" sz="700" kern="1200" dirty="0">
                <a:solidFill>
                  <a:schemeClr val="tx1"/>
                </a:solidFill>
                <a:effectLst/>
                <a:latin typeface="+mn-lt"/>
                <a:ea typeface="+mn-ea"/>
                <a:cs typeface="+mn-cs"/>
              </a:rPr>
              <a:t> </a:t>
            </a:r>
            <a:r>
              <a:rPr lang="en-US" sz="1100" kern="1200" dirty="0">
                <a:solidFill>
                  <a:schemeClr val="tx1"/>
                </a:solidFill>
                <a:effectLst/>
                <a:latin typeface="+mn-lt"/>
                <a:ea typeface="+mn-ea"/>
                <a:cs typeface="+mn-cs"/>
              </a:rPr>
              <a:t> disparities in socially disadvantaged populations.  CBPR enhances community capacity by supporting broad and deep stakeholder participation, leads to sustainable improvement in health disparities and outcomes, and accelerates the translation of evidence and outcome findings to further inform program </a:t>
            </a:r>
            <a:r>
              <a:rPr lang="en-US" sz="1100" u="sng" kern="1200" dirty="0">
                <a:solidFill>
                  <a:schemeClr val="tx1"/>
                </a:solidFill>
                <a:effectLst/>
                <a:latin typeface="+mn-lt"/>
                <a:ea typeface="+mn-ea"/>
                <a:cs typeface="+mn-cs"/>
              </a:rPr>
              <a:t>attributes</a:t>
            </a:r>
            <a:r>
              <a:rPr lang="en-US" sz="700" kern="1200" dirty="0">
                <a:solidFill>
                  <a:schemeClr val="tx1"/>
                </a:solidFill>
                <a:effectLst/>
                <a:latin typeface="+mn-lt"/>
                <a:ea typeface="+mn-ea"/>
                <a:cs typeface="+mn-cs"/>
              </a:rPr>
              <a:t> </a:t>
            </a:r>
            <a:r>
              <a:rPr lang="en-US" sz="1100" kern="1200" dirty="0">
                <a:solidFill>
                  <a:schemeClr val="tx1"/>
                </a:solidFill>
                <a:effectLst/>
                <a:latin typeface="+mn-lt"/>
                <a:ea typeface="+mn-ea"/>
                <a:cs typeface="+mn-cs"/>
              </a:rPr>
              <a:t>.</a:t>
            </a:r>
          </a:p>
          <a:p>
            <a:r>
              <a:rPr lang="en-US" sz="600" kern="1200" dirty="0">
                <a:solidFill>
                  <a:schemeClr val="tx1"/>
                </a:solidFill>
                <a:effectLst/>
                <a:latin typeface="+mn-lt"/>
                <a:ea typeface="+mn-ea"/>
                <a:cs typeface="+mn-cs"/>
              </a:rPr>
              <a:t> </a:t>
            </a:r>
            <a:r>
              <a:rPr lang="en-US" sz="1100" kern="1200" dirty="0">
                <a:solidFill>
                  <a:schemeClr val="tx1"/>
                </a:solidFill>
                <a:effectLst/>
                <a:latin typeface="+mn-lt"/>
                <a:ea typeface="+mn-ea"/>
                <a:cs typeface="+mn-cs"/>
              </a:rPr>
              <a:t>Berge JM, Mendenhall TJ, Doherty WJ. Using Community-based Participatory Research (CBPR) To Target Health Disparities in Families. Fam </a:t>
            </a:r>
            <a:r>
              <a:rPr lang="en-US" sz="1100" kern="1200" dirty="0" err="1">
                <a:solidFill>
                  <a:schemeClr val="tx1"/>
                </a:solidFill>
                <a:effectLst/>
                <a:latin typeface="+mn-lt"/>
                <a:ea typeface="+mn-ea"/>
                <a:cs typeface="+mn-cs"/>
              </a:rPr>
              <a:t>Relat</a:t>
            </a:r>
            <a:r>
              <a:rPr lang="en-US" sz="1100" kern="1200" dirty="0">
                <a:solidFill>
                  <a:schemeClr val="tx1"/>
                </a:solidFill>
                <a:effectLst/>
                <a:latin typeface="+mn-lt"/>
                <a:ea typeface="+mn-ea"/>
                <a:cs typeface="+mn-cs"/>
              </a:rPr>
              <a:t>. 2009 Oct 1;58(4):475-488. </a:t>
            </a:r>
            <a:r>
              <a:rPr lang="en-US" sz="1100" kern="1200" dirty="0" err="1">
                <a:solidFill>
                  <a:schemeClr val="tx1"/>
                </a:solidFill>
                <a:effectLst/>
                <a:latin typeface="+mn-lt"/>
                <a:ea typeface="+mn-ea"/>
                <a:cs typeface="+mn-cs"/>
              </a:rPr>
              <a:t>doi</a:t>
            </a:r>
            <a:r>
              <a:rPr lang="en-US" sz="1100" kern="1200" dirty="0">
                <a:solidFill>
                  <a:schemeClr val="tx1"/>
                </a:solidFill>
                <a:effectLst/>
                <a:latin typeface="+mn-lt"/>
                <a:ea typeface="+mn-ea"/>
                <a:cs typeface="+mn-cs"/>
              </a:rPr>
              <a:t>: 10.1111/j.1741-3729.2009.00567.x. PMID: 20625444; PMCID: PMC2897175.</a:t>
            </a:r>
            <a:endParaRPr lang="en-US" sz="8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 </a:t>
            </a:r>
            <a:endParaRPr lang="en-US" sz="8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 </a:t>
            </a:r>
            <a:endParaRPr lang="en-US" sz="8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Munro, A., </a:t>
            </a:r>
            <a:r>
              <a:rPr lang="en-US" sz="1100" kern="1200" dirty="0" err="1">
                <a:solidFill>
                  <a:schemeClr val="tx1"/>
                </a:solidFill>
                <a:effectLst/>
                <a:latin typeface="+mn-lt"/>
                <a:ea typeface="+mn-ea"/>
                <a:cs typeface="+mn-cs"/>
              </a:rPr>
              <a:t>Shakeshaft</a:t>
            </a:r>
            <a:r>
              <a:rPr lang="en-US" sz="1100" kern="1200" dirty="0">
                <a:solidFill>
                  <a:schemeClr val="tx1"/>
                </a:solidFill>
                <a:effectLst/>
                <a:latin typeface="+mn-lt"/>
                <a:ea typeface="+mn-ea"/>
                <a:cs typeface="+mn-cs"/>
              </a:rPr>
              <a:t>, A. &amp; Clifford, A. The development of a healing model of care for an Indigenous drug and alcohol residential rehabilitation service: a community-based participatory research approach. </a:t>
            </a:r>
            <a:r>
              <a:rPr lang="en-US" sz="1100" i="1" kern="1200" dirty="0">
                <a:solidFill>
                  <a:schemeClr val="tx1"/>
                </a:solidFill>
                <a:effectLst/>
                <a:latin typeface="+mn-lt"/>
                <a:ea typeface="+mn-ea"/>
                <a:cs typeface="+mn-cs"/>
              </a:rPr>
              <a:t>Health Justice</a:t>
            </a:r>
            <a:r>
              <a:rPr lang="en-US" sz="1100" kern="1200" dirty="0">
                <a:solidFill>
                  <a:schemeClr val="tx1"/>
                </a:solidFill>
                <a:effectLst/>
                <a:latin typeface="+mn-lt"/>
                <a:ea typeface="+mn-ea"/>
                <a:cs typeface="+mn-cs"/>
              </a:rPr>
              <a:t> </a:t>
            </a:r>
            <a:r>
              <a:rPr lang="en-US" sz="1100" b="1" kern="1200" dirty="0">
                <a:solidFill>
                  <a:schemeClr val="tx1"/>
                </a:solidFill>
                <a:effectLst/>
                <a:latin typeface="+mn-lt"/>
                <a:ea typeface="+mn-ea"/>
                <a:cs typeface="+mn-cs"/>
              </a:rPr>
              <a:t>5</a:t>
            </a:r>
            <a:r>
              <a:rPr lang="en-US" sz="1100" kern="1200" dirty="0">
                <a:solidFill>
                  <a:schemeClr val="tx1"/>
                </a:solidFill>
                <a:effectLst/>
                <a:latin typeface="+mn-lt"/>
                <a:ea typeface="+mn-ea"/>
                <a:cs typeface="+mn-cs"/>
              </a:rPr>
              <a:t>, 12 (2017). </a:t>
            </a:r>
            <a:r>
              <a:rPr lang="en-US" sz="1100" u="sng" kern="1200" dirty="0">
                <a:solidFill>
                  <a:schemeClr val="tx1"/>
                </a:solidFill>
                <a:effectLst/>
                <a:latin typeface="+mn-lt"/>
                <a:ea typeface="+mn-ea"/>
                <a:cs typeface="+mn-cs"/>
                <a:hlinkClick r:id="rId4"/>
              </a:rPr>
              <a:t>https://doi.org/10.1186/s40352-017-0056-z</a:t>
            </a:r>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The Agency for Toxic Substances and Disease Registry underscores CBPR’s impact to assess, evaluate and disseminate effective approaches for individuals, communities and society. </a:t>
            </a:r>
            <a:r>
              <a:rPr lang="en-US" sz="1100" u="sng" kern="1200" dirty="0">
                <a:solidFill>
                  <a:schemeClr val="tx1"/>
                </a:solidFill>
                <a:effectLst/>
                <a:latin typeface="+mn-lt"/>
                <a:ea typeface="+mn-ea"/>
                <a:cs typeface="+mn-cs"/>
                <a:hlinkClick r:id="rId5"/>
              </a:rPr>
              <a:t>https://www.atsdr.cdc.gov/communityengagement/pce_models.html#figure3</a:t>
            </a:r>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 </a:t>
            </a:r>
          </a:p>
          <a:p>
            <a:r>
              <a:rPr lang="en-US" sz="700" kern="1200" dirty="0">
                <a:solidFill>
                  <a:schemeClr val="tx1"/>
                </a:solidFill>
                <a:effectLst/>
                <a:latin typeface="+mn-lt"/>
                <a:ea typeface="+mn-ea"/>
                <a:cs typeface="+mn-cs"/>
              </a:rPr>
              <a:t> </a:t>
            </a:r>
            <a:r>
              <a:rPr lang="en-US" sz="1100" u="sng" kern="1200" dirty="0">
                <a:solidFill>
                  <a:schemeClr val="tx1"/>
                </a:solidFill>
                <a:effectLst/>
                <a:latin typeface="+mn-lt"/>
                <a:ea typeface="+mn-ea"/>
                <a:cs typeface="+mn-cs"/>
                <a:hlinkClick r:id="rId6"/>
              </a:rPr>
              <a:t>https://www.nimhd.nih.gov/programs/extramural/community-based-participatory.html#goals</a:t>
            </a:r>
            <a:endParaRPr lang="en-US" sz="1100" u="sng" kern="1200" dirty="0">
              <a:solidFill>
                <a:schemeClr val="tx1"/>
              </a:solidFill>
              <a:effectLst/>
              <a:latin typeface="+mn-lt"/>
              <a:ea typeface="+mn-ea"/>
              <a:cs typeface="+mn-cs"/>
            </a:endParaRPr>
          </a:p>
          <a:p>
            <a:endParaRPr lang="en-US" sz="1100" u="sng" kern="1200" dirty="0">
              <a:solidFill>
                <a:schemeClr val="tx1"/>
              </a:solidFill>
              <a:effectLst/>
              <a:latin typeface="+mn-lt"/>
              <a:ea typeface="+mn-ea"/>
              <a:cs typeface="+mn-cs"/>
            </a:endParaRPr>
          </a:p>
          <a:p>
            <a:endParaRPr lang="en-US" sz="1100" u="sng"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Clinical innovation cannot impact care unless it is implemented and sustained.  Community</a:t>
            </a:r>
            <a:r>
              <a:rPr lang="en-US" sz="1100" kern="1200" baseline="0" dirty="0">
                <a:solidFill>
                  <a:schemeClr val="tx1"/>
                </a:solidFill>
                <a:effectLst/>
                <a:latin typeface="+mn-lt"/>
                <a:ea typeface="+mn-ea"/>
                <a:cs typeface="+mn-cs"/>
              </a:rPr>
              <a:t> interventions </a:t>
            </a:r>
            <a:r>
              <a:rPr lang="en-US" sz="1100" kern="1200" dirty="0">
                <a:solidFill>
                  <a:schemeClr val="tx1"/>
                </a:solidFill>
                <a:effectLst/>
                <a:latin typeface="+mn-lt"/>
                <a:ea typeface="+mn-ea"/>
                <a:cs typeface="+mn-cs"/>
              </a:rPr>
              <a:t>can take time to develop in light of the dense engagement of stakeholders and the complexity of the system change that is required to address the post-acute needs for individuals with active addiction requiring IV antibiotics and wound care.  In fact, as many as 50% of clinical innovations make it to practice (Bauer and Kirchner, 2020).  Implementation science is a method to accelerate and promote evidence into practice to enhance quality, cost, access and workforce outcomes through systematic stakeholder engagement (Bauer and Kirchner, 2020).  Implementation science methods can simultaneously  tests the implementation strategy and the clinical outcomes in real time thereby mitigating risks, better informing decisions, maintaining high stakeholder engagement and optimizing the quality of outcomes.  The Explore, Prepare, Implement and Sustain Framework is utilized to guide teams through the iterative journey from evidence to practice successfully that can enhance the speed to value of a CBPR initiative (</a:t>
            </a:r>
            <a:r>
              <a:rPr lang="en-US" sz="1100" kern="1200" dirty="0" err="1">
                <a:solidFill>
                  <a:schemeClr val="tx1"/>
                </a:solidFill>
                <a:effectLst/>
                <a:latin typeface="+mn-lt"/>
                <a:ea typeface="+mn-ea"/>
                <a:cs typeface="+mn-cs"/>
              </a:rPr>
              <a:t>Landes</a:t>
            </a:r>
            <a:r>
              <a:rPr lang="en-US" sz="1100" kern="1200" dirty="0">
                <a:solidFill>
                  <a:schemeClr val="tx1"/>
                </a:solidFill>
                <a:effectLst/>
                <a:latin typeface="+mn-lt"/>
                <a:ea typeface="+mn-ea"/>
                <a:cs typeface="+mn-cs"/>
              </a:rPr>
              <a:t> et al, 2019 need others) </a:t>
            </a:r>
          </a:p>
          <a:p>
            <a:r>
              <a:rPr lang="en-US" sz="1100" kern="1200" dirty="0">
                <a:solidFill>
                  <a:schemeClr val="tx1"/>
                </a:solidFill>
                <a:effectLst/>
                <a:latin typeface="+mn-lt"/>
                <a:ea typeface="+mn-ea"/>
                <a:cs typeface="+mn-cs"/>
              </a:rPr>
              <a:t> </a:t>
            </a:r>
            <a:r>
              <a:rPr lang="en-US" sz="1100" kern="1200" dirty="0" err="1">
                <a:solidFill>
                  <a:schemeClr val="tx1"/>
                </a:solidFill>
                <a:effectLst/>
                <a:latin typeface="+mn-lt"/>
                <a:ea typeface="+mn-ea"/>
                <a:cs typeface="+mn-cs"/>
              </a:rPr>
              <a:t>Landes</a:t>
            </a:r>
            <a:r>
              <a:rPr lang="en-US" sz="1100" kern="1200" dirty="0">
                <a:solidFill>
                  <a:schemeClr val="tx1"/>
                </a:solidFill>
                <a:effectLst/>
                <a:latin typeface="+mn-lt"/>
                <a:ea typeface="+mn-ea"/>
                <a:cs typeface="+mn-cs"/>
              </a:rPr>
              <a:t> SJ, </a:t>
            </a:r>
            <a:r>
              <a:rPr lang="en-US" sz="1100" kern="1200" dirty="0" err="1">
                <a:solidFill>
                  <a:schemeClr val="tx1"/>
                </a:solidFill>
                <a:effectLst/>
                <a:latin typeface="+mn-lt"/>
                <a:ea typeface="+mn-ea"/>
                <a:cs typeface="+mn-cs"/>
              </a:rPr>
              <a:t>McBain</a:t>
            </a:r>
            <a:r>
              <a:rPr lang="en-US" sz="1100" kern="1200" dirty="0">
                <a:solidFill>
                  <a:schemeClr val="tx1"/>
                </a:solidFill>
                <a:effectLst/>
                <a:latin typeface="+mn-lt"/>
                <a:ea typeface="+mn-ea"/>
                <a:cs typeface="+mn-cs"/>
              </a:rPr>
              <a:t> SA, Curran GM. An introduction to effectiveness-implementation hybrid designs. Psychiatry Res. 2019 Oct;280:112513. </a:t>
            </a:r>
            <a:r>
              <a:rPr lang="en-US" sz="1100" kern="1200" dirty="0" err="1">
                <a:solidFill>
                  <a:schemeClr val="tx1"/>
                </a:solidFill>
                <a:effectLst/>
                <a:latin typeface="+mn-lt"/>
                <a:ea typeface="+mn-ea"/>
                <a:cs typeface="+mn-cs"/>
              </a:rPr>
              <a:t>doi</a:t>
            </a:r>
            <a:r>
              <a:rPr lang="en-US" sz="1100" kern="1200" dirty="0">
                <a:solidFill>
                  <a:schemeClr val="tx1"/>
                </a:solidFill>
                <a:effectLst/>
                <a:latin typeface="+mn-lt"/>
                <a:ea typeface="+mn-ea"/>
                <a:cs typeface="+mn-cs"/>
              </a:rPr>
              <a:t>: 10.1016/j.psychres.2019.112513. </a:t>
            </a:r>
            <a:r>
              <a:rPr lang="en-US" sz="1100" kern="1200" dirty="0" err="1">
                <a:solidFill>
                  <a:schemeClr val="tx1"/>
                </a:solidFill>
                <a:effectLst/>
                <a:latin typeface="+mn-lt"/>
                <a:ea typeface="+mn-ea"/>
                <a:cs typeface="+mn-cs"/>
              </a:rPr>
              <a:t>Epub</a:t>
            </a:r>
            <a:r>
              <a:rPr lang="en-US" sz="1100" kern="1200" dirty="0">
                <a:solidFill>
                  <a:schemeClr val="tx1"/>
                </a:solidFill>
                <a:effectLst/>
                <a:latin typeface="+mn-lt"/>
                <a:ea typeface="+mn-ea"/>
                <a:cs typeface="+mn-cs"/>
              </a:rPr>
              <a:t> 2019 Aug 9. PMID: 31434011; PMCID: PMC6779135.</a:t>
            </a: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 </a:t>
            </a:r>
          </a:p>
          <a:p>
            <a:pPr lvl="1">
              <a:buFont typeface="Wingdings" panose="05000000000000000000" pitchFamily="2" charset="2"/>
              <a:buNone/>
            </a:pPr>
            <a:endParaRPr lang="en-US" dirty="0"/>
          </a:p>
          <a:p>
            <a:endParaRPr lang="en-US" dirty="0"/>
          </a:p>
        </p:txBody>
      </p:sp>
      <p:sp>
        <p:nvSpPr>
          <p:cNvPr id="4" name="Slide Number Placeholder 3"/>
          <p:cNvSpPr>
            <a:spLocks noGrp="1"/>
          </p:cNvSpPr>
          <p:nvPr>
            <p:ph type="sldNum" sz="quarter" idx="10"/>
          </p:nvPr>
        </p:nvSpPr>
        <p:spPr/>
        <p:txBody>
          <a:bodyPr/>
          <a:lstStyle/>
          <a:p>
            <a:fld id="{5894722C-54F7-441E-A50D-4E299A3CEE92}" type="slidenum">
              <a:rPr lang="en-US" smtClean="0"/>
              <a:t>12</a:t>
            </a:fld>
            <a:endParaRPr lang="en-US"/>
          </a:p>
        </p:txBody>
      </p:sp>
    </p:spTree>
    <p:extLst>
      <p:ext uri="{BB962C8B-B14F-4D97-AF65-F5344CB8AC3E}">
        <p14:creationId xmlns:p14="http://schemas.microsoft.com/office/powerpoint/2010/main" val="3323733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The Philadelphia Department of Behavioral Health and Intellectual Disabilities Services uses the strategic framework Prioritizing to Address Our Changing Environment (PACE) to address trauma, achieve equity and engage the community through individual and community-level interventions and, immediate and long-term strategies </a:t>
            </a:r>
            <a:r>
              <a:rPr lang="en-US" dirty="0">
                <a:effectLst/>
              </a:rPr>
              <a:t> </a:t>
            </a:r>
            <a:r>
              <a:rPr lang="en-US" sz="1100" kern="1200" dirty="0">
                <a:solidFill>
                  <a:schemeClr val="tx1"/>
                </a:solidFill>
                <a:effectLst/>
                <a:latin typeface="+mn-lt"/>
                <a:ea typeface="+mn-ea"/>
                <a:cs typeface="+mn-cs"/>
              </a:rPr>
              <a:t> https://dbhids.org/about/organization/</a:t>
            </a:r>
          </a:p>
          <a:p>
            <a:endParaRPr lang="en-US" sz="1100" kern="1200" dirty="0">
              <a:solidFill>
                <a:schemeClr val="tx1"/>
              </a:solidFill>
              <a:effectLst/>
              <a:latin typeface="+mn-lt"/>
              <a:ea typeface="+mn-ea"/>
              <a:cs typeface="+mn-cs"/>
            </a:endParaRPr>
          </a:p>
          <a:p>
            <a:r>
              <a:rPr lang="en-US" sz="1100" b="0" i="0" kern="1200" dirty="0">
                <a:solidFill>
                  <a:schemeClr val="tx1"/>
                </a:solidFill>
                <a:effectLst/>
                <a:latin typeface="+mn-lt"/>
                <a:ea typeface="+mn-ea"/>
                <a:cs typeface="+mn-cs"/>
              </a:rPr>
              <a:t>DBHIDS is committed to TEC, the lens we use to prioritize our work:</a:t>
            </a:r>
          </a:p>
          <a:p>
            <a:pPr fontAlgn="base"/>
            <a:r>
              <a:rPr lang="en-US" sz="1100" b="1" i="0" kern="1200" dirty="0">
                <a:solidFill>
                  <a:schemeClr val="tx1"/>
                </a:solidFill>
                <a:effectLst/>
                <a:latin typeface="+mn-lt"/>
                <a:ea typeface="+mn-ea"/>
                <a:cs typeface="+mn-cs"/>
              </a:rPr>
              <a:t>Addressing Trauma</a:t>
            </a:r>
            <a:r>
              <a:rPr lang="en-US" sz="1100" b="0" i="0" kern="1200" dirty="0">
                <a:solidFill>
                  <a:schemeClr val="tx1"/>
                </a:solidFill>
                <a:effectLst/>
                <a:latin typeface="+mn-lt"/>
                <a:ea typeface="+mn-ea"/>
                <a:cs typeface="+mn-cs"/>
              </a:rPr>
              <a:t> – transform operations to be trauma-responsive and trauma-mitigating</a:t>
            </a:r>
          </a:p>
          <a:p>
            <a:pPr fontAlgn="base"/>
            <a:r>
              <a:rPr lang="en-US" sz="1100" b="1" i="0" kern="1200" dirty="0">
                <a:solidFill>
                  <a:schemeClr val="tx1"/>
                </a:solidFill>
                <a:effectLst/>
                <a:latin typeface="+mn-lt"/>
                <a:ea typeface="+mn-ea"/>
                <a:cs typeface="+mn-cs"/>
              </a:rPr>
              <a:t>Achieving Equity</a:t>
            </a:r>
            <a:r>
              <a:rPr lang="en-US" sz="1100" b="0" i="0" kern="1200" dirty="0">
                <a:solidFill>
                  <a:schemeClr val="tx1"/>
                </a:solidFill>
                <a:effectLst/>
                <a:latin typeface="+mn-lt"/>
                <a:ea typeface="+mn-ea"/>
                <a:cs typeface="+mn-cs"/>
              </a:rPr>
              <a:t> – transform systems to reduce behavioral health disparities and promote racial equity among Black, Indigenous and People of Color (BIPOC) by intentionally addressing structural and systemic racism</a:t>
            </a:r>
          </a:p>
          <a:p>
            <a:pPr fontAlgn="base"/>
            <a:r>
              <a:rPr lang="en-US" sz="1100" b="1" i="0" kern="1200" dirty="0">
                <a:solidFill>
                  <a:schemeClr val="tx1"/>
                </a:solidFill>
                <a:effectLst/>
                <a:latin typeface="+mn-lt"/>
                <a:ea typeface="+mn-ea"/>
                <a:cs typeface="+mn-cs"/>
              </a:rPr>
              <a:t>Engaging Community</a:t>
            </a:r>
            <a:r>
              <a:rPr lang="en-US" sz="1100" b="0" i="0" kern="1200" dirty="0">
                <a:solidFill>
                  <a:schemeClr val="tx1"/>
                </a:solidFill>
                <a:effectLst/>
                <a:latin typeface="+mn-lt"/>
                <a:ea typeface="+mn-ea"/>
                <a:cs typeface="+mn-cs"/>
              </a:rPr>
              <a:t> – shift services to become increasingly community based which will ensure long-term and sustained impacts of programs</a:t>
            </a:r>
          </a:p>
          <a:p>
            <a:endParaRPr lang="en-US" dirty="0"/>
          </a:p>
        </p:txBody>
      </p:sp>
    </p:spTree>
    <p:extLst>
      <p:ext uri="{BB962C8B-B14F-4D97-AF65-F5344CB8AC3E}">
        <p14:creationId xmlns:p14="http://schemas.microsoft.com/office/powerpoint/2010/main" val="27032879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ocument Outline">
    <p:spTree>
      <p:nvGrpSpPr>
        <p:cNvPr id="1" name="Shape 16"/>
        <p:cNvGrpSpPr/>
        <p:nvPr/>
      </p:nvGrpSpPr>
      <p:grpSpPr>
        <a:xfrm>
          <a:off x="0" y="0"/>
          <a:ext cx="0" cy="0"/>
          <a:chOff x="0" y="0"/>
          <a:chExt cx="0" cy="0"/>
        </a:xfrm>
      </p:grpSpPr>
      <p:sp>
        <p:nvSpPr>
          <p:cNvPr id="19" name="Shape 19"/>
          <p:cNvSpPr txBox="1">
            <a:spLocks noGrp="1"/>
          </p:cNvSpPr>
          <p:nvPr>
            <p:ph type="title"/>
          </p:nvPr>
        </p:nvSpPr>
        <p:spPr>
          <a:xfrm>
            <a:off x="1153475" y="493025"/>
            <a:ext cx="7166700" cy="546300"/>
          </a:xfrm>
          <a:prstGeom prst="rect">
            <a:avLst/>
          </a:prstGeom>
        </p:spPr>
        <p:txBody>
          <a:bodyPr lIns="91425" tIns="91425" rIns="91425" bIns="91425" anchor="t" anchorCtr="0"/>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endParaRPr dirty="0"/>
          </a:p>
        </p:txBody>
      </p:sp>
      <p:sp>
        <p:nvSpPr>
          <p:cNvPr id="5" name="Shape 25"/>
          <p:cNvSpPr txBox="1">
            <a:spLocks noGrp="1"/>
          </p:cNvSpPr>
          <p:nvPr>
            <p:ph type="body" idx="1"/>
          </p:nvPr>
        </p:nvSpPr>
        <p:spPr>
          <a:xfrm>
            <a:off x="1153475" y="1148707"/>
            <a:ext cx="7166700" cy="3212645"/>
          </a:xfrm>
          <a:prstGeom prst="rect">
            <a:avLst/>
          </a:prstGeom>
        </p:spPr>
        <p:txBody>
          <a:bodyPr lIns="91425" tIns="91425" rIns="91425" bIns="91425" anchor="t" anchorCtr="0"/>
          <a:lstStyle>
            <a:lvl1pPr lvl="0" rtl="0">
              <a:lnSpc>
                <a:spcPct val="100000"/>
              </a:lnSpc>
              <a:spcBef>
                <a:spcPts val="0"/>
              </a:spcBef>
              <a:defRPr/>
            </a:lvl1pPr>
            <a:lvl2pPr lvl="1" rtl="0">
              <a:lnSpc>
                <a:spcPct val="100000"/>
              </a:lnSpc>
              <a:spcBef>
                <a:spcPts val="0"/>
              </a:spcBef>
              <a:defRPr/>
            </a:lvl2pPr>
            <a:lvl3pPr lvl="2" rtl="0">
              <a:lnSpc>
                <a:spcPct val="100000"/>
              </a:lnSpc>
              <a:spcBef>
                <a:spcPts val="0"/>
              </a:spcBef>
              <a:defRPr/>
            </a:lvl3pPr>
            <a:lvl4pPr lvl="3" rtl="0">
              <a:lnSpc>
                <a:spcPct val="100000"/>
              </a:lnSpc>
              <a:spcBef>
                <a:spcPts val="0"/>
              </a:spcBef>
              <a:defRPr/>
            </a:lvl4pPr>
            <a:lvl5pPr lvl="4" rtl="0">
              <a:lnSpc>
                <a:spcPct val="100000"/>
              </a:lnSpc>
              <a:spcBef>
                <a:spcPts val="0"/>
              </a:spcBef>
              <a:defRPr/>
            </a:lvl5pPr>
            <a:lvl6pPr lvl="5" rtl="0">
              <a:lnSpc>
                <a:spcPct val="100000"/>
              </a:lnSpc>
              <a:spcBef>
                <a:spcPts val="0"/>
              </a:spcBef>
              <a:defRPr/>
            </a:lvl6pPr>
            <a:lvl7pPr lvl="6" rtl="0">
              <a:lnSpc>
                <a:spcPct val="100000"/>
              </a:lnSpc>
              <a:spcBef>
                <a:spcPts val="0"/>
              </a:spcBef>
              <a:defRPr/>
            </a:lvl7pPr>
            <a:lvl8pPr lvl="7" rtl="0">
              <a:lnSpc>
                <a:spcPct val="100000"/>
              </a:lnSpc>
              <a:spcBef>
                <a:spcPts val="0"/>
              </a:spcBef>
              <a:defRPr/>
            </a:lvl8pPr>
            <a:lvl9pPr lvl="8" rtl="0">
              <a:lnSpc>
                <a:spcPct val="100000"/>
              </a:lnSpc>
              <a:spcBef>
                <a:spcPts val="0"/>
              </a:spcBef>
              <a:defRPr/>
            </a:lvl9pPr>
          </a:lstStyle>
          <a:p>
            <a:endParaRPr dirty="0"/>
          </a:p>
        </p:txBody>
      </p:sp>
      <p:pic>
        <p:nvPicPr>
          <p:cNvPr id="4" name="Picture 3">
            <a:extLst>
              <a:ext uri="{FF2B5EF4-FFF2-40B4-BE49-F238E27FC236}">
                <a16:creationId xmlns:a16="http://schemas.microsoft.com/office/drawing/2014/main" id="{9D8F4649-7357-4C8D-A38A-5BB0F3641373}"/>
              </a:ext>
            </a:extLst>
          </p:cNvPr>
          <p:cNvPicPr>
            <a:picLocks noChangeAspect="1"/>
          </p:cNvPicPr>
          <p:nvPr userDrawn="1"/>
        </p:nvPicPr>
        <p:blipFill rotWithShape="1">
          <a:blip r:embed="rId2"/>
          <a:srcRect t="27659" b="34384"/>
          <a:stretch/>
        </p:blipFill>
        <p:spPr>
          <a:xfrm>
            <a:off x="6407284" y="4702357"/>
            <a:ext cx="2015015" cy="325244"/>
          </a:xfrm>
          <a:prstGeom prst="rect">
            <a:avLst/>
          </a:prstGeom>
        </p:spPr>
      </p:pic>
      <p:cxnSp>
        <p:nvCxnSpPr>
          <p:cNvPr id="3" name="Straight Connector 2">
            <a:extLst>
              <a:ext uri="{FF2B5EF4-FFF2-40B4-BE49-F238E27FC236}">
                <a16:creationId xmlns:a16="http://schemas.microsoft.com/office/drawing/2014/main" id="{581BAA6C-92A7-41C5-B511-F83E3CE8C7A3}"/>
              </a:ext>
            </a:extLst>
          </p:cNvPr>
          <p:cNvCxnSpPr/>
          <p:nvPr userDrawn="1"/>
        </p:nvCxnSpPr>
        <p:spPr>
          <a:xfrm>
            <a:off x="8469549" y="4702357"/>
            <a:ext cx="0" cy="325244"/>
          </a:xfrm>
          <a:prstGeom prst="line">
            <a:avLst/>
          </a:prstGeom>
          <a:ln>
            <a:solidFill>
              <a:srgbClr val="95CAF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272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C23EF6-AEBB-4096-9492-CBC617F6339D}"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97E74-3248-4579-BDFD-2D3F216CBBA6}" type="slidenum">
              <a:rPr lang="en-US" smtClean="0"/>
              <a:t>‹#›</a:t>
            </a:fld>
            <a:endParaRPr lang="en-US"/>
          </a:p>
        </p:txBody>
      </p:sp>
    </p:spTree>
    <p:extLst>
      <p:ext uri="{BB962C8B-B14F-4D97-AF65-F5344CB8AC3E}">
        <p14:creationId xmlns:p14="http://schemas.microsoft.com/office/powerpoint/2010/main" val="1734908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5CE67-24A5-721A-5488-F1142678A846}"/>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5A47406-1A80-B783-95A3-B7012651478E}"/>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F28AD02-BC5A-098C-5AEF-3477A584084F}"/>
              </a:ext>
            </a:extLst>
          </p:cNvPr>
          <p:cNvSpPr>
            <a:spLocks noGrp="1"/>
          </p:cNvSpPr>
          <p:nvPr>
            <p:ph type="dt" sz="half" idx="10"/>
          </p:nvPr>
        </p:nvSpPr>
        <p:spPr/>
        <p:txBody>
          <a:bodyPr/>
          <a:lstStyle/>
          <a:p>
            <a:fld id="{3890CD65-E1AB-4FF5-AA2C-905DCBCE60E7}" type="datetime1">
              <a:rPr lang="en-US" smtClean="0"/>
              <a:t>11/14/2023</a:t>
            </a:fld>
            <a:endParaRPr lang="en-US"/>
          </a:p>
        </p:txBody>
      </p:sp>
      <p:sp>
        <p:nvSpPr>
          <p:cNvPr id="5" name="Footer Placeholder 4">
            <a:extLst>
              <a:ext uri="{FF2B5EF4-FFF2-40B4-BE49-F238E27FC236}">
                <a16:creationId xmlns:a16="http://schemas.microsoft.com/office/drawing/2014/main" id="{76261FA3-4837-E231-47BB-FB30298C7EDB}"/>
              </a:ext>
            </a:extLst>
          </p:cNvPr>
          <p:cNvSpPr>
            <a:spLocks noGrp="1"/>
          </p:cNvSpPr>
          <p:nvPr>
            <p:ph type="ftr" sz="quarter" idx="11"/>
          </p:nvPr>
        </p:nvSpPr>
        <p:spPr/>
        <p:txBody>
          <a:bodyPr/>
          <a:lstStyle/>
          <a:p>
            <a:r>
              <a:rPr lang="en-US"/>
              <a:t>DRAFT - for discussion purposes only</a:t>
            </a:r>
          </a:p>
        </p:txBody>
      </p:sp>
      <p:sp>
        <p:nvSpPr>
          <p:cNvPr id="6" name="Slide Number Placeholder 5">
            <a:extLst>
              <a:ext uri="{FF2B5EF4-FFF2-40B4-BE49-F238E27FC236}">
                <a16:creationId xmlns:a16="http://schemas.microsoft.com/office/drawing/2014/main" id="{691828A0-D619-7529-43B3-E01F435AF749}"/>
              </a:ext>
            </a:extLst>
          </p:cNvPr>
          <p:cNvSpPr>
            <a:spLocks noGrp="1"/>
          </p:cNvSpPr>
          <p:nvPr>
            <p:ph type="sldNum" sz="quarter" idx="12"/>
          </p:nvPr>
        </p:nvSpPr>
        <p:spPr/>
        <p:txBody>
          <a:bodyPr/>
          <a:lstStyle/>
          <a:p>
            <a:fld id="{CEE6EEDE-952A-4F31-85A9-A7B0A79AE689}" type="slidenum">
              <a:rPr lang="en-US" smtClean="0"/>
              <a:t>‹#›</a:t>
            </a:fld>
            <a:endParaRPr lang="en-US"/>
          </a:p>
        </p:txBody>
      </p:sp>
    </p:spTree>
    <p:extLst>
      <p:ext uri="{BB962C8B-B14F-4D97-AF65-F5344CB8AC3E}">
        <p14:creationId xmlns:p14="http://schemas.microsoft.com/office/powerpoint/2010/main" val="3326157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C7DCD-F02B-C186-53A6-4C14FE4D01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26CE94-6274-B47A-D2D0-32D41595DA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294DDA-7ACD-DF2A-10BE-841FFAEFD7C7}"/>
              </a:ext>
            </a:extLst>
          </p:cNvPr>
          <p:cNvSpPr>
            <a:spLocks noGrp="1"/>
          </p:cNvSpPr>
          <p:nvPr>
            <p:ph type="dt" sz="half" idx="10"/>
          </p:nvPr>
        </p:nvSpPr>
        <p:spPr/>
        <p:txBody>
          <a:bodyPr/>
          <a:lstStyle/>
          <a:p>
            <a:fld id="{DEE500A8-E1F3-4ED8-B96C-31F02A4CB04E}" type="datetime1">
              <a:rPr lang="en-US" smtClean="0"/>
              <a:t>11/14/2023</a:t>
            </a:fld>
            <a:endParaRPr lang="en-US"/>
          </a:p>
        </p:txBody>
      </p:sp>
      <p:sp>
        <p:nvSpPr>
          <p:cNvPr id="5" name="Footer Placeholder 4">
            <a:extLst>
              <a:ext uri="{FF2B5EF4-FFF2-40B4-BE49-F238E27FC236}">
                <a16:creationId xmlns:a16="http://schemas.microsoft.com/office/drawing/2014/main" id="{A303038F-C857-CB1B-0C87-28905C621C30}"/>
              </a:ext>
            </a:extLst>
          </p:cNvPr>
          <p:cNvSpPr>
            <a:spLocks noGrp="1"/>
          </p:cNvSpPr>
          <p:nvPr>
            <p:ph type="ftr" sz="quarter" idx="11"/>
          </p:nvPr>
        </p:nvSpPr>
        <p:spPr/>
        <p:txBody>
          <a:bodyPr/>
          <a:lstStyle/>
          <a:p>
            <a:r>
              <a:rPr lang="en-US"/>
              <a:t>DRAFT - for discussion purposes only</a:t>
            </a:r>
          </a:p>
        </p:txBody>
      </p:sp>
      <p:sp>
        <p:nvSpPr>
          <p:cNvPr id="6" name="Slide Number Placeholder 5">
            <a:extLst>
              <a:ext uri="{FF2B5EF4-FFF2-40B4-BE49-F238E27FC236}">
                <a16:creationId xmlns:a16="http://schemas.microsoft.com/office/drawing/2014/main" id="{D6231A43-B967-21C8-6350-C4EB42854C75}"/>
              </a:ext>
            </a:extLst>
          </p:cNvPr>
          <p:cNvSpPr>
            <a:spLocks noGrp="1"/>
          </p:cNvSpPr>
          <p:nvPr>
            <p:ph type="sldNum" sz="quarter" idx="12"/>
          </p:nvPr>
        </p:nvSpPr>
        <p:spPr/>
        <p:txBody>
          <a:bodyPr/>
          <a:lstStyle/>
          <a:p>
            <a:fld id="{CEE6EEDE-952A-4F31-85A9-A7B0A79AE689}" type="slidenum">
              <a:rPr lang="en-US" smtClean="0"/>
              <a:t>‹#›</a:t>
            </a:fld>
            <a:endParaRPr lang="en-US"/>
          </a:p>
        </p:txBody>
      </p:sp>
    </p:spTree>
    <p:extLst>
      <p:ext uri="{BB962C8B-B14F-4D97-AF65-F5344CB8AC3E}">
        <p14:creationId xmlns:p14="http://schemas.microsoft.com/office/powerpoint/2010/main" val="1200050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23FF8-EE31-EF9D-E5B6-5EB5B84149E6}"/>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9512259-9856-2BD7-6663-FDF3BFC6FCBC}"/>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C884F8-8811-C7A3-B81F-C7AB81007816}"/>
              </a:ext>
            </a:extLst>
          </p:cNvPr>
          <p:cNvSpPr>
            <a:spLocks noGrp="1"/>
          </p:cNvSpPr>
          <p:nvPr>
            <p:ph type="dt" sz="half" idx="10"/>
          </p:nvPr>
        </p:nvSpPr>
        <p:spPr/>
        <p:txBody>
          <a:bodyPr/>
          <a:lstStyle/>
          <a:p>
            <a:fld id="{04F14737-382A-4BD7-9718-94D3E932F79F}" type="datetime1">
              <a:rPr lang="en-US" smtClean="0"/>
              <a:t>11/14/2023</a:t>
            </a:fld>
            <a:endParaRPr lang="en-US"/>
          </a:p>
        </p:txBody>
      </p:sp>
      <p:sp>
        <p:nvSpPr>
          <p:cNvPr id="5" name="Footer Placeholder 4">
            <a:extLst>
              <a:ext uri="{FF2B5EF4-FFF2-40B4-BE49-F238E27FC236}">
                <a16:creationId xmlns:a16="http://schemas.microsoft.com/office/drawing/2014/main" id="{BB3E5084-70E8-068D-B7AC-1C60D789E0E7}"/>
              </a:ext>
            </a:extLst>
          </p:cNvPr>
          <p:cNvSpPr>
            <a:spLocks noGrp="1"/>
          </p:cNvSpPr>
          <p:nvPr>
            <p:ph type="ftr" sz="quarter" idx="11"/>
          </p:nvPr>
        </p:nvSpPr>
        <p:spPr/>
        <p:txBody>
          <a:bodyPr/>
          <a:lstStyle/>
          <a:p>
            <a:r>
              <a:rPr lang="en-US"/>
              <a:t>DRAFT - for discussion purposes only</a:t>
            </a:r>
          </a:p>
        </p:txBody>
      </p:sp>
      <p:sp>
        <p:nvSpPr>
          <p:cNvPr id="6" name="Slide Number Placeholder 5">
            <a:extLst>
              <a:ext uri="{FF2B5EF4-FFF2-40B4-BE49-F238E27FC236}">
                <a16:creationId xmlns:a16="http://schemas.microsoft.com/office/drawing/2014/main" id="{3A3B0785-358E-F562-4FB8-3F1C0BAF1EBB}"/>
              </a:ext>
            </a:extLst>
          </p:cNvPr>
          <p:cNvSpPr>
            <a:spLocks noGrp="1"/>
          </p:cNvSpPr>
          <p:nvPr>
            <p:ph type="sldNum" sz="quarter" idx="12"/>
          </p:nvPr>
        </p:nvSpPr>
        <p:spPr/>
        <p:txBody>
          <a:bodyPr/>
          <a:lstStyle/>
          <a:p>
            <a:fld id="{CEE6EEDE-952A-4F31-85A9-A7B0A79AE689}" type="slidenum">
              <a:rPr lang="en-US" smtClean="0"/>
              <a:t>‹#›</a:t>
            </a:fld>
            <a:endParaRPr lang="en-US"/>
          </a:p>
        </p:txBody>
      </p:sp>
    </p:spTree>
    <p:extLst>
      <p:ext uri="{BB962C8B-B14F-4D97-AF65-F5344CB8AC3E}">
        <p14:creationId xmlns:p14="http://schemas.microsoft.com/office/powerpoint/2010/main" val="1426921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67738-C6B1-132F-5A12-E072EAF2C5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D6B121-9DF7-2C17-FC5B-0EBE4B7AC265}"/>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4AC014-D408-F509-090A-07FC754A85D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2E44C8-055E-24E2-1E4B-1F05B08A9572}"/>
              </a:ext>
            </a:extLst>
          </p:cNvPr>
          <p:cNvSpPr>
            <a:spLocks noGrp="1"/>
          </p:cNvSpPr>
          <p:nvPr>
            <p:ph type="dt" sz="half" idx="10"/>
          </p:nvPr>
        </p:nvSpPr>
        <p:spPr/>
        <p:txBody>
          <a:bodyPr/>
          <a:lstStyle/>
          <a:p>
            <a:fld id="{B7D37BE9-2E93-4195-99C8-289A0441D91A}" type="datetime1">
              <a:rPr lang="en-US" smtClean="0"/>
              <a:t>11/14/2023</a:t>
            </a:fld>
            <a:endParaRPr lang="en-US"/>
          </a:p>
        </p:txBody>
      </p:sp>
      <p:sp>
        <p:nvSpPr>
          <p:cNvPr id="6" name="Footer Placeholder 5">
            <a:extLst>
              <a:ext uri="{FF2B5EF4-FFF2-40B4-BE49-F238E27FC236}">
                <a16:creationId xmlns:a16="http://schemas.microsoft.com/office/drawing/2014/main" id="{24322F91-247A-F3C5-5277-6A07D3544965}"/>
              </a:ext>
            </a:extLst>
          </p:cNvPr>
          <p:cNvSpPr>
            <a:spLocks noGrp="1"/>
          </p:cNvSpPr>
          <p:nvPr>
            <p:ph type="ftr" sz="quarter" idx="11"/>
          </p:nvPr>
        </p:nvSpPr>
        <p:spPr/>
        <p:txBody>
          <a:bodyPr/>
          <a:lstStyle/>
          <a:p>
            <a:r>
              <a:rPr lang="en-US"/>
              <a:t>DRAFT - for discussion purposes only</a:t>
            </a:r>
          </a:p>
        </p:txBody>
      </p:sp>
      <p:sp>
        <p:nvSpPr>
          <p:cNvPr id="7" name="Slide Number Placeholder 6">
            <a:extLst>
              <a:ext uri="{FF2B5EF4-FFF2-40B4-BE49-F238E27FC236}">
                <a16:creationId xmlns:a16="http://schemas.microsoft.com/office/drawing/2014/main" id="{7441CCC0-CAE2-AA96-EF00-7BF975791770}"/>
              </a:ext>
            </a:extLst>
          </p:cNvPr>
          <p:cNvSpPr>
            <a:spLocks noGrp="1"/>
          </p:cNvSpPr>
          <p:nvPr>
            <p:ph type="sldNum" sz="quarter" idx="12"/>
          </p:nvPr>
        </p:nvSpPr>
        <p:spPr/>
        <p:txBody>
          <a:bodyPr/>
          <a:lstStyle/>
          <a:p>
            <a:fld id="{CEE6EEDE-952A-4F31-85A9-A7B0A79AE689}" type="slidenum">
              <a:rPr lang="en-US" smtClean="0"/>
              <a:t>‹#›</a:t>
            </a:fld>
            <a:endParaRPr lang="en-US"/>
          </a:p>
        </p:txBody>
      </p:sp>
    </p:spTree>
    <p:extLst>
      <p:ext uri="{BB962C8B-B14F-4D97-AF65-F5344CB8AC3E}">
        <p14:creationId xmlns:p14="http://schemas.microsoft.com/office/powerpoint/2010/main" val="3810161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3C4C7-F7EA-B621-659E-2FE3DF973D35}"/>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DE00C8-E49F-F5EA-EB5D-7DE2561FC58E}"/>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22D5C4F-796D-9DE8-37CD-ECAC749B8D5D}"/>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74F83C-FDA0-3D44-2DEA-C677D9A8FEA4}"/>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D669E9B-6997-2A25-041E-0B8294F51EAE}"/>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65AF79-1442-61B5-B4C8-1C26FE8AD46B}"/>
              </a:ext>
            </a:extLst>
          </p:cNvPr>
          <p:cNvSpPr>
            <a:spLocks noGrp="1"/>
          </p:cNvSpPr>
          <p:nvPr>
            <p:ph type="dt" sz="half" idx="10"/>
          </p:nvPr>
        </p:nvSpPr>
        <p:spPr/>
        <p:txBody>
          <a:bodyPr/>
          <a:lstStyle/>
          <a:p>
            <a:fld id="{AF2BF9ED-8C95-466A-BBAF-86E888F8BA50}" type="datetime1">
              <a:rPr lang="en-US" smtClean="0"/>
              <a:t>11/14/2023</a:t>
            </a:fld>
            <a:endParaRPr lang="en-US"/>
          </a:p>
        </p:txBody>
      </p:sp>
      <p:sp>
        <p:nvSpPr>
          <p:cNvPr id="8" name="Footer Placeholder 7">
            <a:extLst>
              <a:ext uri="{FF2B5EF4-FFF2-40B4-BE49-F238E27FC236}">
                <a16:creationId xmlns:a16="http://schemas.microsoft.com/office/drawing/2014/main" id="{C37A8230-6586-3B5C-D3C1-0457F32EDCE8}"/>
              </a:ext>
            </a:extLst>
          </p:cNvPr>
          <p:cNvSpPr>
            <a:spLocks noGrp="1"/>
          </p:cNvSpPr>
          <p:nvPr>
            <p:ph type="ftr" sz="quarter" idx="11"/>
          </p:nvPr>
        </p:nvSpPr>
        <p:spPr/>
        <p:txBody>
          <a:bodyPr/>
          <a:lstStyle/>
          <a:p>
            <a:r>
              <a:rPr lang="en-US"/>
              <a:t>DRAFT - for discussion purposes only</a:t>
            </a:r>
          </a:p>
        </p:txBody>
      </p:sp>
      <p:sp>
        <p:nvSpPr>
          <p:cNvPr id="9" name="Slide Number Placeholder 8">
            <a:extLst>
              <a:ext uri="{FF2B5EF4-FFF2-40B4-BE49-F238E27FC236}">
                <a16:creationId xmlns:a16="http://schemas.microsoft.com/office/drawing/2014/main" id="{62E934FF-1858-64E7-3C4D-34A9F2F39DC8}"/>
              </a:ext>
            </a:extLst>
          </p:cNvPr>
          <p:cNvSpPr>
            <a:spLocks noGrp="1"/>
          </p:cNvSpPr>
          <p:nvPr>
            <p:ph type="sldNum" sz="quarter" idx="12"/>
          </p:nvPr>
        </p:nvSpPr>
        <p:spPr/>
        <p:txBody>
          <a:bodyPr/>
          <a:lstStyle/>
          <a:p>
            <a:fld id="{CEE6EEDE-952A-4F31-85A9-A7B0A79AE689}" type="slidenum">
              <a:rPr lang="en-US" smtClean="0"/>
              <a:t>‹#›</a:t>
            </a:fld>
            <a:endParaRPr lang="en-US"/>
          </a:p>
        </p:txBody>
      </p:sp>
    </p:spTree>
    <p:extLst>
      <p:ext uri="{BB962C8B-B14F-4D97-AF65-F5344CB8AC3E}">
        <p14:creationId xmlns:p14="http://schemas.microsoft.com/office/powerpoint/2010/main" val="4140558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24E32-D1CC-347F-2E42-501F001C54F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2C17CD-5388-D3A2-A0A8-91ED7E75F094}"/>
              </a:ext>
            </a:extLst>
          </p:cNvPr>
          <p:cNvSpPr>
            <a:spLocks noGrp="1"/>
          </p:cNvSpPr>
          <p:nvPr>
            <p:ph type="dt" sz="half" idx="10"/>
          </p:nvPr>
        </p:nvSpPr>
        <p:spPr/>
        <p:txBody>
          <a:bodyPr/>
          <a:lstStyle/>
          <a:p>
            <a:fld id="{23CF15FE-9233-4227-94A9-71C29CD1ADF8}" type="datetime1">
              <a:rPr lang="en-US" smtClean="0"/>
              <a:t>11/14/2023</a:t>
            </a:fld>
            <a:endParaRPr lang="en-US"/>
          </a:p>
        </p:txBody>
      </p:sp>
      <p:sp>
        <p:nvSpPr>
          <p:cNvPr id="4" name="Footer Placeholder 3">
            <a:extLst>
              <a:ext uri="{FF2B5EF4-FFF2-40B4-BE49-F238E27FC236}">
                <a16:creationId xmlns:a16="http://schemas.microsoft.com/office/drawing/2014/main" id="{6AA2DE38-78F7-B4E1-AB0B-6B5D44530909}"/>
              </a:ext>
            </a:extLst>
          </p:cNvPr>
          <p:cNvSpPr>
            <a:spLocks noGrp="1"/>
          </p:cNvSpPr>
          <p:nvPr>
            <p:ph type="ftr" sz="quarter" idx="11"/>
          </p:nvPr>
        </p:nvSpPr>
        <p:spPr/>
        <p:txBody>
          <a:bodyPr/>
          <a:lstStyle/>
          <a:p>
            <a:r>
              <a:rPr lang="en-US"/>
              <a:t>DRAFT - for discussion purposes only</a:t>
            </a:r>
          </a:p>
        </p:txBody>
      </p:sp>
      <p:sp>
        <p:nvSpPr>
          <p:cNvPr id="5" name="Slide Number Placeholder 4">
            <a:extLst>
              <a:ext uri="{FF2B5EF4-FFF2-40B4-BE49-F238E27FC236}">
                <a16:creationId xmlns:a16="http://schemas.microsoft.com/office/drawing/2014/main" id="{88F55C16-9242-2674-961C-963A25AA9537}"/>
              </a:ext>
            </a:extLst>
          </p:cNvPr>
          <p:cNvSpPr>
            <a:spLocks noGrp="1"/>
          </p:cNvSpPr>
          <p:nvPr>
            <p:ph type="sldNum" sz="quarter" idx="12"/>
          </p:nvPr>
        </p:nvSpPr>
        <p:spPr/>
        <p:txBody>
          <a:bodyPr/>
          <a:lstStyle/>
          <a:p>
            <a:fld id="{CEE6EEDE-952A-4F31-85A9-A7B0A79AE689}" type="slidenum">
              <a:rPr lang="en-US" smtClean="0"/>
              <a:t>‹#›</a:t>
            </a:fld>
            <a:endParaRPr lang="en-US"/>
          </a:p>
        </p:txBody>
      </p:sp>
    </p:spTree>
    <p:extLst>
      <p:ext uri="{BB962C8B-B14F-4D97-AF65-F5344CB8AC3E}">
        <p14:creationId xmlns:p14="http://schemas.microsoft.com/office/powerpoint/2010/main" val="1394727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B24AB3-805F-6601-F338-160E7A592C67}"/>
              </a:ext>
            </a:extLst>
          </p:cNvPr>
          <p:cNvSpPr>
            <a:spLocks noGrp="1"/>
          </p:cNvSpPr>
          <p:nvPr>
            <p:ph type="dt" sz="half" idx="10"/>
          </p:nvPr>
        </p:nvSpPr>
        <p:spPr/>
        <p:txBody>
          <a:bodyPr/>
          <a:lstStyle/>
          <a:p>
            <a:fld id="{54E57AFE-028D-4C76-8B3A-9D8FA70166C7}" type="datetime1">
              <a:rPr lang="en-US" smtClean="0"/>
              <a:t>11/14/2023</a:t>
            </a:fld>
            <a:endParaRPr lang="en-US"/>
          </a:p>
        </p:txBody>
      </p:sp>
      <p:sp>
        <p:nvSpPr>
          <p:cNvPr id="3" name="Footer Placeholder 2">
            <a:extLst>
              <a:ext uri="{FF2B5EF4-FFF2-40B4-BE49-F238E27FC236}">
                <a16:creationId xmlns:a16="http://schemas.microsoft.com/office/drawing/2014/main" id="{1F0BBAA4-F7FF-9CBC-40E4-1389AFFFCBDD}"/>
              </a:ext>
            </a:extLst>
          </p:cNvPr>
          <p:cNvSpPr>
            <a:spLocks noGrp="1"/>
          </p:cNvSpPr>
          <p:nvPr>
            <p:ph type="ftr" sz="quarter" idx="11"/>
          </p:nvPr>
        </p:nvSpPr>
        <p:spPr/>
        <p:txBody>
          <a:bodyPr/>
          <a:lstStyle/>
          <a:p>
            <a:r>
              <a:rPr lang="en-US"/>
              <a:t>DRAFT - for discussion purposes only</a:t>
            </a:r>
          </a:p>
        </p:txBody>
      </p:sp>
      <p:sp>
        <p:nvSpPr>
          <p:cNvPr id="4" name="Slide Number Placeholder 3">
            <a:extLst>
              <a:ext uri="{FF2B5EF4-FFF2-40B4-BE49-F238E27FC236}">
                <a16:creationId xmlns:a16="http://schemas.microsoft.com/office/drawing/2014/main" id="{17F4876F-EAF1-F75A-1951-2F0C3C3D75F9}"/>
              </a:ext>
            </a:extLst>
          </p:cNvPr>
          <p:cNvSpPr>
            <a:spLocks noGrp="1"/>
          </p:cNvSpPr>
          <p:nvPr>
            <p:ph type="sldNum" sz="quarter" idx="12"/>
          </p:nvPr>
        </p:nvSpPr>
        <p:spPr/>
        <p:txBody>
          <a:bodyPr/>
          <a:lstStyle/>
          <a:p>
            <a:fld id="{CEE6EEDE-952A-4F31-85A9-A7B0A79AE689}" type="slidenum">
              <a:rPr lang="en-US" smtClean="0"/>
              <a:t>‹#›</a:t>
            </a:fld>
            <a:endParaRPr lang="en-US"/>
          </a:p>
        </p:txBody>
      </p:sp>
    </p:spTree>
    <p:extLst>
      <p:ext uri="{BB962C8B-B14F-4D97-AF65-F5344CB8AC3E}">
        <p14:creationId xmlns:p14="http://schemas.microsoft.com/office/powerpoint/2010/main" val="1205692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AA96A-05BB-EE14-6010-F6E45A23DBFB}"/>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09E4D83-444A-2BAA-97D8-FF1EDAEE4C27}"/>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8E796A-DA3D-B1D4-B168-CBB31275AAE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1E9B5B9-AE62-1591-4E3E-B28C829BD129}"/>
              </a:ext>
            </a:extLst>
          </p:cNvPr>
          <p:cNvSpPr>
            <a:spLocks noGrp="1"/>
          </p:cNvSpPr>
          <p:nvPr>
            <p:ph type="dt" sz="half" idx="10"/>
          </p:nvPr>
        </p:nvSpPr>
        <p:spPr/>
        <p:txBody>
          <a:bodyPr/>
          <a:lstStyle/>
          <a:p>
            <a:fld id="{654CC79C-DB64-4815-89A3-A50D1D8B959D}" type="datetime1">
              <a:rPr lang="en-US" smtClean="0"/>
              <a:t>11/14/2023</a:t>
            </a:fld>
            <a:endParaRPr lang="en-US"/>
          </a:p>
        </p:txBody>
      </p:sp>
      <p:sp>
        <p:nvSpPr>
          <p:cNvPr id="6" name="Footer Placeholder 5">
            <a:extLst>
              <a:ext uri="{FF2B5EF4-FFF2-40B4-BE49-F238E27FC236}">
                <a16:creationId xmlns:a16="http://schemas.microsoft.com/office/drawing/2014/main" id="{20816A63-2DCC-B4CC-AF9C-8AC40A3F602E}"/>
              </a:ext>
            </a:extLst>
          </p:cNvPr>
          <p:cNvSpPr>
            <a:spLocks noGrp="1"/>
          </p:cNvSpPr>
          <p:nvPr>
            <p:ph type="ftr" sz="quarter" idx="11"/>
          </p:nvPr>
        </p:nvSpPr>
        <p:spPr/>
        <p:txBody>
          <a:bodyPr/>
          <a:lstStyle/>
          <a:p>
            <a:r>
              <a:rPr lang="en-US"/>
              <a:t>DRAFT - for discussion purposes only</a:t>
            </a:r>
          </a:p>
        </p:txBody>
      </p:sp>
      <p:sp>
        <p:nvSpPr>
          <p:cNvPr id="7" name="Slide Number Placeholder 6">
            <a:extLst>
              <a:ext uri="{FF2B5EF4-FFF2-40B4-BE49-F238E27FC236}">
                <a16:creationId xmlns:a16="http://schemas.microsoft.com/office/drawing/2014/main" id="{1BFEACD8-66FD-2793-0756-A7C7A30440DD}"/>
              </a:ext>
            </a:extLst>
          </p:cNvPr>
          <p:cNvSpPr>
            <a:spLocks noGrp="1"/>
          </p:cNvSpPr>
          <p:nvPr>
            <p:ph type="sldNum" sz="quarter" idx="12"/>
          </p:nvPr>
        </p:nvSpPr>
        <p:spPr/>
        <p:txBody>
          <a:bodyPr/>
          <a:lstStyle/>
          <a:p>
            <a:fld id="{CEE6EEDE-952A-4F31-85A9-A7B0A79AE689}" type="slidenum">
              <a:rPr lang="en-US" smtClean="0"/>
              <a:t>‹#›</a:t>
            </a:fld>
            <a:endParaRPr lang="en-US"/>
          </a:p>
        </p:txBody>
      </p:sp>
    </p:spTree>
    <p:extLst>
      <p:ext uri="{BB962C8B-B14F-4D97-AF65-F5344CB8AC3E}">
        <p14:creationId xmlns:p14="http://schemas.microsoft.com/office/powerpoint/2010/main" val="10651721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9FFFE-3773-A519-1969-168D298542F2}"/>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87BE35F-4629-24F4-A962-15D73E1495F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18BC61A-5870-6216-9C9A-7FFAD196F20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EC9EF18-1C06-965A-06E9-822F5865A8A8}"/>
              </a:ext>
            </a:extLst>
          </p:cNvPr>
          <p:cNvSpPr>
            <a:spLocks noGrp="1"/>
          </p:cNvSpPr>
          <p:nvPr>
            <p:ph type="dt" sz="half" idx="10"/>
          </p:nvPr>
        </p:nvSpPr>
        <p:spPr/>
        <p:txBody>
          <a:bodyPr/>
          <a:lstStyle/>
          <a:p>
            <a:fld id="{D834821C-7BB6-4B3A-BB33-AAC119E2335D}" type="datetime1">
              <a:rPr lang="en-US" smtClean="0"/>
              <a:t>11/14/2023</a:t>
            </a:fld>
            <a:endParaRPr lang="en-US"/>
          </a:p>
        </p:txBody>
      </p:sp>
      <p:sp>
        <p:nvSpPr>
          <p:cNvPr id="6" name="Footer Placeholder 5">
            <a:extLst>
              <a:ext uri="{FF2B5EF4-FFF2-40B4-BE49-F238E27FC236}">
                <a16:creationId xmlns:a16="http://schemas.microsoft.com/office/drawing/2014/main" id="{2E006783-74A2-78B9-9D71-0A1DAEF769D2}"/>
              </a:ext>
            </a:extLst>
          </p:cNvPr>
          <p:cNvSpPr>
            <a:spLocks noGrp="1"/>
          </p:cNvSpPr>
          <p:nvPr>
            <p:ph type="ftr" sz="quarter" idx="11"/>
          </p:nvPr>
        </p:nvSpPr>
        <p:spPr/>
        <p:txBody>
          <a:bodyPr/>
          <a:lstStyle/>
          <a:p>
            <a:r>
              <a:rPr lang="en-US"/>
              <a:t>DRAFT - for discussion purposes only</a:t>
            </a:r>
          </a:p>
        </p:txBody>
      </p:sp>
      <p:sp>
        <p:nvSpPr>
          <p:cNvPr id="7" name="Slide Number Placeholder 6">
            <a:extLst>
              <a:ext uri="{FF2B5EF4-FFF2-40B4-BE49-F238E27FC236}">
                <a16:creationId xmlns:a16="http://schemas.microsoft.com/office/drawing/2014/main" id="{DE50924E-78B2-2995-04A3-FE1469818F16}"/>
              </a:ext>
            </a:extLst>
          </p:cNvPr>
          <p:cNvSpPr>
            <a:spLocks noGrp="1"/>
          </p:cNvSpPr>
          <p:nvPr>
            <p:ph type="sldNum" sz="quarter" idx="12"/>
          </p:nvPr>
        </p:nvSpPr>
        <p:spPr/>
        <p:txBody>
          <a:bodyPr/>
          <a:lstStyle/>
          <a:p>
            <a:fld id="{CEE6EEDE-952A-4F31-85A9-A7B0A79AE689}" type="slidenum">
              <a:rPr lang="en-US" smtClean="0"/>
              <a:t>‹#›</a:t>
            </a:fld>
            <a:endParaRPr lang="en-US"/>
          </a:p>
        </p:txBody>
      </p:sp>
    </p:spTree>
    <p:extLst>
      <p:ext uri="{BB962C8B-B14F-4D97-AF65-F5344CB8AC3E}">
        <p14:creationId xmlns:p14="http://schemas.microsoft.com/office/powerpoint/2010/main" val="440388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Shape 10"/>
        <p:cNvGrpSpPr/>
        <p:nvPr/>
      </p:nvGrpSpPr>
      <p:grpSpPr>
        <a:xfrm>
          <a:off x="0" y="0"/>
          <a:ext cx="0" cy="0"/>
          <a:chOff x="0" y="0"/>
          <a:chExt cx="0" cy="0"/>
        </a:xfrm>
      </p:grpSpPr>
      <p:sp>
        <p:nvSpPr>
          <p:cNvPr id="2" name="Rectangle 1">
            <a:extLst>
              <a:ext uri="{FF2B5EF4-FFF2-40B4-BE49-F238E27FC236}">
                <a16:creationId xmlns:a16="http://schemas.microsoft.com/office/drawing/2014/main" id="{24DAF24A-321F-458F-8D1E-75655D6BB9A2}"/>
              </a:ext>
            </a:extLst>
          </p:cNvPr>
          <p:cNvSpPr/>
          <p:nvPr userDrawn="1"/>
        </p:nvSpPr>
        <p:spPr>
          <a:xfrm>
            <a:off x="-1" y="0"/>
            <a:ext cx="9144001" cy="5143500"/>
          </a:xfrm>
          <a:prstGeom prst="rect">
            <a:avLst/>
          </a:prstGeom>
          <a:solidFill>
            <a:srgbClr val="1C7A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pic>
        <p:nvPicPr>
          <p:cNvPr id="3" name="Picture 2">
            <a:extLst>
              <a:ext uri="{FF2B5EF4-FFF2-40B4-BE49-F238E27FC236}">
                <a16:creationId xmlns:a16="http://schemas.microsoft.com/office/drawing/2014/main" id="{7F4FD012-C1E6-4820-BBD3-0050452BD3B4}"/>
              </a:ext>
            </a:extLst>
          </p:cNvPr>
          <p:cNvPicPr>
            <a:picLocks noChangeAspect="1"/>
          </p:cNvPicPr>
          <p:nvPr userDrawn="1"/>
        </p:nvPicPr>
        <p:blipFill>
          <a:blip r:embed="rId2"/>
          <a:stretch>
            <a:fillRect/>
          </a:stretch>
        </p:blipFill>
        <p:spPr>
          <a:xfrm>
            <a:off x="5822303" y="3596319"/>
            <a:ext cx="2450840" cy="1042211"/>
          </a:xfrm>
          <a:prstGeom prst="rect">
            <a:avLst/>
          </a:prstGeom>
        </p:spPr>
      </p:pic>
    </p:spTree>
    <p:extLst>
      <p:ext uri="{BB962C8B-B14F-4D97-AF65-F5344CB8AC3E}">
        <p14:creationId xmlns:p14="http://schemas.microsoft.com/office/powerpoint/2010/main" val="24685844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A6043-C94E-6560-0186-1459432E8D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A17105-E556-62D0-5874-BC8B7A5E99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4D1041-8CC3-9002-3313-65D230E107FF}"/>
              </a:ext>
            </a:extLst>
          </p:cNvPr>
          <p:cNvSpPr>
            <a:spLocks noGrp="1"/>
          </p:cNvSpPr>
          <p:nvPr>
            <p:ph type="dt" sz="half" idx="10"/>
          </p:nvPr>
        </p:nvSpPr>
        <p:spPr/>
        <p:txBody>
          <a:bodyPr/>
          <a:lstStyle/>
          <a:p>
            <a:fld id="{75DD26A4-FA6F-40C2-80D6-58D0A2AA6FE8}" type="datetime1">
              <a:rPr lang="en-US" smtClean="0"/>
              <a:t>11/14/2023</a:t>
            </a:fld>
            <a:endParaRPr lang="en-US"/>
          </a:p>
        </p:txBody>
      </p:sp>
      <p:sp>
        <p:nvSpPr>
          <p:cNvPr id="5" name="Footer Placeholder 4">
            <a:extLst>
              <a:ext uri="{FF2B5EF4-FFF2-40B4-BE49-F238E27FC236}">
                <a16:creationId xmlns:a16="http://schemas.microsoft.com/office/drawing/2014/main" id="{8C1DC785-F1B3-9567-E8AA-414B5064CF48}"/>
              </a:ext>
            </a:extLst>
          </p:cNvPr>
          <p:cNvSpPr>
            <a:spLocks noGrp="1"/>
          </p:cNvSpPr>
          <p:nvPr>
            <p:ph type="ftr" sz="quarter" idx="11"/>
          </p:nvPr>
        </p:nvSpPr>
        <p:spPr/>
        <p:txBody>
          <a:bodyPr/>
          <a:lstStyle/>
          <a:p>
            <a:r>
              <a:rPr lang="en-US"/>
              <a:t>DRAFT - for discussion purposes only</a:t>
            </a:r>
          </a:p>
        </p:txBody>
      </p:sp>
      <p:sp>
        <p:nvSpPr>
          <p:cNvPr id="6" name="Slide Number Placeholder 5">
            <a:extLst>
              <a:ext uri="{FF2B5EF4-FFF2-40B4-BE49-F238E27FC236}">
                <a16:creationId xmlns:a16="http://schemas.microsoft.com/office/drawing/2014/main" id="{91419F8B-038C-D656-788C-CA16C40DE454}"/>
              </a:ext>
            </a:extLst>
          </p:cNvPr>
          <p:cNvSpPr>
            <a:spLocks noGrp="1"/>
          </p:cNvSpPr>
          <p:nvPr>
            <p:ph type="sldNum" sz="quarter" idx="12"/>
          </p:nvPr>
        </p:nvSpPr>
        <p:spPr/>
        <p:txBody>
          <a:bodyPr/>
          <a:lstStyle/>
          <a:p>
            <a:fld id="{CEE6EEDE-952A-4F31-85A9-A7B0A79AE689}" type="slidenum">
              <a:rPr lang="en-US" smtClean="0"/>
              <a:t>‹#›</a:t>
            </a:fld>
            <a:endParaRPr lang="en-US"/>
          </a:p>
        </p:txBody>
      </p:sp>
    </p:spTree>
    <p:extLst>
      <p:ext uri="{BB962C8B-B14F-4D97-AF65-F5344CB8AC3E}">
        <p14:creationId xmlns:p14="http://schemas.microsoft.com/office/powerpoint/2010/main" val="35909508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37A343-96D7-A597-6F02-553711FD9196}"/>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A3018A-4E25-3461-3514-C0F48CA9FB75}"/>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540648-A4B0-AB34-57B9-B6AAF879212E}"/>
              </a:ext>
            </a:extLst>
          </p:cNvPr>
          <p:cNvSpPr>
            <a:spLocks noGrp="1"/>
          </p:cNvSpPr>
          <p:nvPr>
            <p:ph type="dt" sz="half" idx="10"/>
          </p:nvPr>
        </p:nvSpPr>
        <p:spPr/>
        <p:txBody>
          <a:bodyPr/>
          <a:lstStyle/>
          <a:p>
            <a:fld id="{BE8F2518-3D3A-4789-9F53-6580A45EEAEC}" type="datetime1">
              <a:rPr lang="en-US" smtClean="0"/>
              <a:t>11/14/2023</a:t>
            </a:fld>
            <a:endParaRPr lang="en-US"/>
          </a:p>
        </p:txBody>
      </p:sp>
      <p:sp>
        <p:nvSpPr>
          <p:cNvPr id="5" name="Footer Placeholder 4">
            <a:extLst>
              <a:ext uri="{FF2B5EF4-FFF2-40B4-BE49-F238E27FC236}">
                <a16:creationId xmlns:a16="http://schemas.microsoft.com/office/drawing/2014/main" id="{AD724A61-AE28-E778-408D-C91A78A082E5}"/>
              </a:ext>
            </a:extLst>
          </p:cNvPr>
          <p:cNvSpPr>
            <a:spLocks noGrp="1"/>
          </p:cNvSpPr>
          <p:nvPr>
            <p:ph type="ftr" sz="quarter" idx="11"/>
          </p:nvPr>
        </p:nvSpPr>
        <p:spPr/>
        <p:txBody>
          <a:bodyPr/>
          <a:lstStyle/>
          <a:p>
            <a:r>
              <a:rPr lang="en-US"/>
              <a:t>DRAFT - for discussion purposes only</a:t>
            </a:r>
          </a:p>
        </p:txBody>
      </p:sp>
      <p:sp>
        <p:nvSpPr>
          <p:cNvPr id="6" name="Slide Number Placeholder 5">
            <a:extLst>
              <a:ext uri="{FF2B5EF4-FFF2-40B4-BE49-F238E27FC236}">
                <a16:creationId xmlns:a16="http://schemas.microsoft.com/office/drawing/2014/main" id="{50EF0A00-4168-C9DC-3683-DFA5EBE1C4AC}"/>
              </a:ext>
            </a:extLst>
          </p:cNvPr>
          <p:cNvSpPr>
            <a:spLocks noGrp="1"/>
          </p:cNvSpPr>
          <p:nvPr>
            <p:ph type="sldNum" sz="quarter" idx="12"/>
          </p:nvPr>
        </p:nvSpPr>
        <p:spPr/>
        <p:txBody>
          <a:bodyPr/>
          <a:lstStyle/>
          <a:p>
            <a:fld id="{CEE6EEDE-952A-4F31-85A9-A7B0A79AE689}" type="slidenum">
              <a:rPr lang="en-US" smtClean="0"/>
              <a:t>‹#›</a:t>
            </a:fld>
            <a:endParaRPr lang="en-US"/>
          </a:p>
        </p:txBody>
      </p:sp>
    </p:spTree>
    <p:extLst>
      <p:ext uri="{BB962C8B-B14F-4D97-AF65-F5344CB8AC3E}">
        <p14:creationId xmlns:p14="http://schemas.microsoft.com/office/powerpoint/2010/main" val="1659335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0"/>
        <p:cNvGrpSpPr/>
        <p:nvPr/>
      </p:nvGrpSpPr>
      <p:grpSpPr>
        <a:xfrm>
          <a:off x="0" y="0"/>
          <a:ext cx="0" cy="0"/>
          <a:chOff x="0" y="0"/>
          <a:chExt cx="0" cy="0"/>
        </a:xfrm>
      </p:grpSpPr>
      <p:pic>
        <p:nvPicPr>
          <p:cNvPr id="11" name="Shape 11" descr="cover.jpg"/>
          <p:cNvPicPr preferRelativeResize="0"/>
          <p:nvPr/>
        </p:nvPicPr>
        <p:blipFill rotWithShape="1">
          <a:blip r:embed="rId2">
            <a:alphaModFix/>
          </a:blip>
          <a:srcRect/>
          <a:stretch/>
        </p:blipFill>
        <p:spPr>
          <a:xfrm>
            <a:off x="0" y="535"/>
            <a:ext cx="9144000" cy="5142429"/>
          </a:xfrm>
          <a:prstGeom prst="rect">
            <a:avLst/>
          </a:prstGeom>
          <a:noFill/>
          <a:ln>
            <a:noFill/>
          </a:ln>
        </p:spPr>
      </p:pic>
      <p:pic>
        <p:nvPicPr>
          <p:cNvPr id="3" name="Picture 2">
            <a:extLst>
              <a:ext uri="{FF2B5EF4-FFF2-40B4-BE49-F238E27FC236}">
                <a16:creationId xmlns:a16="http://schemas.microsoft.com/office/drawing/2014/main" id="{7F4FD012-C1E6-4820-BBD3-0050452BD3B4}"/>
              </a:ext>
            </a:extLst>
          </p:cNvPr>
          <p:cNvPicPr>
            <a:picLocks noChangeAspect="1"/>
          </p:cNvPicPr>
          <p:nvPr userDrawn="1"/>
        </p:nvPicPr>
        <p:blipFill>
          <a:blip r:embed="rId3"/>
          <a:stretch>
            <a:fillRect/>
          </a:stretch>
        </p:blipFill>
        <p:spPr>
          <a:xfrm>
            <a:off x="5822303" y="3596319"/>
            <a:ext cx="2450840" cy="1042211"/>
          </a:xfrm>
          <a:prstGeom prst="rect">
            <a:avLst/>
          </a:prstGeom>
        </p:spPr>
      </p:pic>
    </p:spTree>
    <p:extLst>
      <p:ext uri="{BB962C8B-B14F-4D97-AF65-F5344CB8AC3E}">
        <p14:creationId xmlns:p14="http://schemas.microsoft.com/office/powerpoint/2010/main" val="35490014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Document Outline">
    <p:spTree>
      <p:nvGrpSpPr>
        <p:cNvPr id="1" name="Shape 16"/>
        <p:cNvGrpSpPr/>
        <p:nvPr/>
      </p:nvGrpSpPr>
      <p:grpSpPr>
        <a:xfrm>
          <a:off x="0" y="0"/>
          <a:ext cx="0" cy="0"/>
          <a:chOff x="0" y="0"/>
          <a:chExt cx="0" cy="0"/>
        </a:xfrm>
      </p:grpSpPr>
      <p:sp>
        <p:nvSpPr>
          <p:cNvPr id="19" name="Shape 19"/>
          <p:cNvSpPr txBox="1">
            <a:spLocks noGrp="1"/>
          </p:cNvSpPr>
          <p:nvPr>
            <p:ph type="title"/>
          </p:nvPr>
        </p:nvSpPr>
        <p:spPr>
          <a:xfrm>
            <a:off x="1153475" y="493025"/>
            <a:ext cx="7166700" cy="546300"/>
          </a:xfrm>
          <a:prstGeom prst="rect">
            <a:avLst/>
          </a:prstGeom>
        </p:spPr>
        <p:txBody>
          <a:bodyPr lIns="91425" tIns="91425" rIns="91425" bIns="91425" anchor="t" anchorCtr="0"/>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endParaRPr dirty="0"/>
          </a:p>
        </p:txBody>
      </p:sp>
      <p:sp>
        <p:nvSpPr>
          <p:cNvPr id="5" name="Shape 25"/>
          <p:cNvSpPr txBox="1">
            <a:spLocks noGrp="1"/>
          </p:cNvSpPr>
          <p:nvPr>
            <p:ph type="body" idx="1"/>
          </p:nvPr>
        </p:nvSpPr>
        <p:spPr>
          <a:xfrm>
            <a:off x="1153475" y="1148707"/>
            <a:ext cx="7166700" cy="3212645"/>
          </a:xfrm>
          <a:prstGeom prst="rect">
            <a:avLst/>
          </a:prstGeom>
        </p:spPr>
        <p:txBody>
          <a:bodyPr lIns="91425" tIns="91425" rIns="91425" bIns="91425" anchor="t" anchorCtr="0"/>
          <a:lstStyle>
            <a:lvl1pPr lvl="0" rtl="0">
              <a:lnSpc>
                <a:spcPct val="100000"/>
              </a:lnSpc>
              <a:spcBef>
                <a:spcPts val="0"/>
              </a:spcBef>
              <a:defRPr/>
            </a:lvl1pPr>
            <a:lvl2pPr lvl="1" rtl="0">
              <a:lnSpc>
                <a:spcPct val="100000"/>
              </a:lnSpc>
              <a:spcBef>
                <a:spcPts val="0"/>
              </a:spcBef>
              <a:defRPr/>
            </a:lvl2pPr>
            <a:lvl3pPr lvl="2" rtl="0">
              <a:lnSpc>
                <a:spcPct val="100000"/>
              </a:lnSpc>
              <a:spcBef>
                <a:spcPts val="0"/>
              </a:spcBef>
              <a:defRPr/>
            </a:lvl3pPr>
            <a:lvl4pPr lvl="3" rtl="0">
              <a:lnSpc>
                <a:spcPct val="100000"/>
              </a:lnSpc>
              <a:spcBef>
                <a:spcPts val="0"/>
              </a:spcBef>
              <a:defRPr/>
            </a:lvl4pPr>
            <a:lvl5pPr lvl="4" rtl="0">
              <a:lnSpc>
                <a:spcPct val="100000"/>
              </a:lnSpc>
              <a:spcBef>
                <a:spcPts val="0"/>
              </a:spcBef>
              <a:defRPr/>
            </a:lvl5pPr>
            <a:lvl6pPr lvl="5" rtl="0">
              <a:lnSpc>
                <a:spcPct val="100000"/>
              </a:lnSpc>
              <a:spcBef>
                <a:spcPts val="0"/>
              </a:spcBef>
              <a:defRPr/>
            </a:lvl6pPr>
            <a:lvl7pPr lvl="6" rtl="0">
              <a:lnSpc>
                <a:spcPct val="100000"/>
              </a:lnSpc>
              <a:spcBef>
                <a:spcPts val="0"/>
              </a:spcBef>
              <a:defRPr/>
            </a:lvl7pPr>
            <a:lvl8pPr lvl="7" rtl="0">
              <a:lnSpc>
                <a:spcPct val="100000"/>
              </a:lnSpc>
              <a:spcBef>
                <a:spcPts val="0"/>
              </a:spcBef>
              <a:defRPr/>
            </a:lvl8pPr>
            <a:lvl9pPr lvl="8" rtl="0">
              <a:lnSpc>
                <a:spcPct val="100000"/>
              </a:lnSpc>
              <a:spcBef>
                <a:spcPts val="0"/>
              </a:spcBef>
              <a:defRPr/>
            </a:lvl9pPr>
          </a:lstStyle>
          <a:p>
            <a:endParaRPr dirty="0"/>
          </a:p>
        </p:txBody>
      </p:sp>
      <p:pic>
        <p:nvPicPr>
          <p:cNvPr id="4" name="Picture 3">
            <a:extLst>
              <a:ext uri="{FF2B5EF4-FFF2-40B4-BE49-F238E27FC236}">
                <a16:creationId xmlns:a16="http://schemas.microsoft.com/office/drawing/2014/main" id="{9D8F4649-7357-4C8D-A38A-5BB0F3641373}"/>
              </a:ext>
            </a:extLst>
          </p:cNvPr>
          <p:cNvPicPr>
            <a:picLocks noChangeAspect="1"/>
          </p:cNvPicPr>
          <p:nvPr userDrawn="1"/>
        </p:nvPicPr>
        <p:blipFill rotWithShape="1">
          <a:blip r:embed="rId2"/>
          <a:srcRect t="27659" b="34384"/>
          <a:stretch/>
        </p:blipFill>
        <p:spPr>
          <a:xfrm>
            <a:off x="6407284" y="4702357"/>
            <a:ext cx="2015015" cy="325244"/>
          </a:xfrm>
          <a:prstGeom prst="rect">
            <a:avLst/>
          </a:prstGeom>
        </p:spPr>
      </p:pic>
      <p:cxnSp>
        <p:nvCxnSpPr>
          <p:cNvPr id="3" name="Straight Connector 2">
            <a:extLst>
              <a:ext uri="{FF2B5EF4-FFF2-40B4-BE49-F238E27FC236}">
                <a16:creationId xmlns:a16="http://schemas.microsoft.com/office/drawing/2014/main" id="{581BAA6C-92A7-41C5-B511-F83E3CE8C7A3}"/>
              </a:ext>
            </a:extLst>
          </p:cNvPr>
          <p:cNvCxnSpPr/>
          <p:nvPr userDrawn="1"/>
        </p:nvCxnSpPr>
        <p:spPr>
          <a:xfrm>
            <a:off x="8469549" y="4702357"/>
            <a:ext cx="0" cy="325244"/>
          </a:xfrm>
          <a:prstGeom prst="line">
            <a:avLst/>
          </a:prstGeom>
          <a:ln>
            <a:solidFill>
              <a:srgbClr val="95CAFE"/>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A9EFD86-72E0-D8E9-C95B-07C90A75C247}"/>
              </a:ext>
            </a:extLst>
          </p:cNvPr>
          <p:cNvSpPr txBox="1"/>
          <p:nvPr userDrawn="1"/>
        </p:nvSpPr>
        <p:spPr>
          <a:xfrm>
            <a:off x="8469550" y="4702357"/>
            <a:ext cx="577858" cy="307777"/>
          </a:xfrm>
          <a:prstGeom prst="rect">
            <a:avLst/>
          </a:prstGeom>
          <a:noFill/>
        </p:spPr>
        <p:txBody>
          <a:bodyPr wrap="square" rtlCol="0">
            <a:spAutoFit/>
          </a:bodyPr>
          <a:lstStyle/>
          <a:p>
            <a:fld id="{011286B8-FBB9-4C6A-95BD-FA1A5CDBC15A}" type="slidenum">
              <a:rPr lang="en-US" b="1" smtClean="0">
                <a:solidFill>
                  <a:schemeClr val="bg1">
                    <a:lumMod val="95000"/>
                  </a:schemeClr>
                </a:solidFill>
                <a:latin typeface="Montserrat" panose="00000500000000000000" pitchFamily="2" charset="0"/>
              </a:rPr>
              <a:t>‹#›</a:t>
            </a:fld>
            <a:endParaRPr lang="en-US" b="1" dirty="0">
              <a:solidFill>
                <a:schemeClr val="bg1">
                  <a:lumMod val="95000"/>
                </a:schemeClr>
              </a:solidFill>
              <a:latin typeface="Montserrat" panose="00000500000000000000" pitchFamily="2" charset="0"/>
            </a:endParaRPr>
          </a:p>
        </p:txBody>
      </p:sp>
    </p:spTree>
    <p:extLst>
      <p:ext uri="{BB962C8B-B14F-4D97-AF65-F5344CB8AC3E}">
        <p14:creationId xmlns:p14="http://schemas.microsoft.com/office/powerpoint/2010/main" val="3716650695"/>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Shape 10"/>
        <p:cNvGrpSpPr/>
        <p:nvPr/>
      </p:nvGrpSpPr>
      <p:grpSpPr>
        <a:xfrm>
          <a:off x="0" y="0"/>
          <a:ext cx="0" cy="0"/>
          <a:chOff x="0" y="0"/>
          <a:chExt cx="0" cy="0"/>
        </a:xfrm>
      </p:grpSpPr>
      <p:sp>
        <p:nvSpPr>
          <p:cNvPr id="2" name="Rectangle 1">
            <a:extLst>
              <a:ext uri="{FF2B5EF4-FFF2-40B4-BE49-F238E27FC236}">
                <a16:creationId xmlns:a16="http://schemas.microsoft.com/office/drawing/2014/main" id="{24DAF24A-321F-458F-8D1E-75655D6BB9A2}"/>
              </a:ext>
            </a:extLst>
          </p:cNvPr>
          <p:cNvSpPr/>
          <p:nvPr userDrawn="1"/>
        </p:nvSpPr>
        <p:spPr>
          <a:xfrm>
            <a:off x="-1" y="0"/>
            <a:ext cx="9144001" cy="5143500"/>
          </a:xfrm>
          <a:prstGeom prst="rect">
            <a:avLst/>
          </a:prstGeom>
          <a:solidFill>
            <a:srgbClr val="1C7A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pic>
        <p:nvPicPr>
          <p:cNvPr id="3" name="Picture 2">
            <a:extLst>
              <a:ext uri="{FF2B5EF4-FFF2-40B4-BE49-F238E27FC236}">
                <a16:creationId xmlns:a16="http://schemas.microsoft.com/office/drawing/2014/main" id="{7F4FD012-C1E6-4820-BBD3-0050452BD3B4}"/>
              </a:ext>
            </a:extLst>
          </p:cNvPr>
          <p:cNvPicPr>
            <a:picLocks noChangeAspect="1"/>
          </p:cNvPicPr>
          <p:nvPr userDrawn="1"/>
        </p:nvPicPr>
        <p:blipFill>
          <a:blip r:embed="rId2"/>
          <a:stretch>
            <a:fillRect/>
          </a:stretch>
        </p:blipFill>
        <p:spPr>
          <a:xfrm>
            <a:off x="5822303" y="3596319"/>
            <a:ext cx="2450840" cy="1042211"/>
          </a:xfrm>
          <a:prstGeom prst="rect">
            <a:avLst/>
          </a:prstGeom>
        </p:spPr>
      </p:pic>
    </p:spTree>
    <p:extLst>
      <p:ext uri="{BB962C8B-B14F-4D97-AF65-F5344CB8AC3E}">
        <p14:creationId xmlns:p14="http://schemas.microsoft.com/office/powerpoint/2010/main" val="18117639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Shape 10"/>
        <p:cNvGrpSpPr/>
        <p:nvPr/>
      </p:nvGrpSpPr>
      <p:grpSpPr>
        <a:xfrm>
          <a:off x="0" y="0"/>
          <a:ext cx="0" cy="0"/>
          <a:chOff x="0" y="0"/>
          <a:chExt cx="0" cy="0"/>
        </a:xfrm>
      </p:grpSpPr>
      <p:pic>
        <p:nvPicPr>
          <p:cNvPr id="11" name="Shape 11" descr="cover.jpg"/>
          <p:cNvPicPr preferRelativeResize="0"/>
          <p:nvPr/>
        </p:nvPicPr>
        <p:blipFill rotWithShape="1">
          <a:blip r:embed="rId2">
            <a:alphaModFix/>
          </a:blip>
          <a:srcRect/>
          <a:stretch/>
        </p:blipFill>
        <p:spPr>
          <a:xfrm>
            <a:off x="0" y="535"/>
            <a:ext cx="9144000" cy="5142429"/>
          </a:xfrm>
          <a:prstGeom prst="rect">
            <a:avLst/>
          </a:prstGeom>
          <a:noFill/>
          <a:ln>
            <a:noFill/>
          </a:ln>
        </p:spPr>
      </p:pic>
      <p:pic>
        <p:nvPicPr>
          <p:cNvPr id="3" name="Picture 2">
            <a:extLst>
              <a:ext uri="{FF2B5EF4-FFF2-40B4-BE49-F238E27FC236}">
                <a16:creationId xmlns:a16="http://schemas.microsoft.com/office/drawing/2014/main" id="{7F4FD012-C1E6-4820-BBD3-0050452BD3B4}"/>
              </a:ext>
            </a:extLst>
          </p:cNvPr>
          <p:cNvPicPr>
            <a:picLocks noChangeAspect="1"/>
          </p:cNvPicPr>
          <p:nvPr userDrawn="1"/>
        </p:nvPicPr>
        <p:blipFill>
          <a:blip r:embed="rId3"/>
          <a:stretch>
            <a:fillRect/>
          </a:stretch>
        </p:blipFill>
        <p:spPr>
          <a:xfrm>
            <a:off x="5822303" y="3596319"/>
            <a:ext cx="2450840" cy="1042211"/>
          </a:xfrm>
          <a:prstGeom prst="rect">
            <a:avLst/>
          </a:prstGeom>
        </p:spPr>
      </p:pic>
    </p:spTree>
    <p:extLst>
      <p:ext uri="{BB962C8B-B14F-4D97-AF65-F5344CB8AC3E}">
        <p14:creationId xmlns:p14="http://schemas.microsoft.com/office/powerpoint/2010/main" val="3790351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0"/>
        <p:cNvGrpSpPr/>
        <p:nvPr/>
      </p:nvGrpSpPr>
      <p:grpSpPr>
        <a:xfrm>
          <a:off x="0" y="0"/>
          <a:ext cx="0" cy="0"/>
          <a:chOff x="0" y="0"/>
          <a:chExt cx="0" cy="0"/>
        </a:xfrm>
      </p:grpSpPr>
      <p:pic>
        <p:nvPicPr>
          <p:cNvPr id="11" name="Shape 11" descr="cover.jpg"/>
          <p:cNvPicPr preferRelativeResize="0"/>
          <p:nvPr/>
        </p:nvPicPr>
        <p:blipFill rotWithShape="1">
          <a:blip r:embed="rId2">
            <a:alphaModFix/>
          </a:blip>
          <a:srcRect/>
          <a:stretch/>
        </p:blipFill>
        <p:spPr>
          <a:xfrm>
            <a:off x="0" y="536"/>
            <a:ext cx="9144000" cy="5142429"/>
          </a:xfrm>
          <a:prstGeom prst="rect">
            <a:avLst/>
          </a:prstGeom>
          <a:noFill/>
          <a:ln>
            <a:noFill/>
          </a:ln>
        </p:spPr>
      </p:pic>
      <p:pic>
        <p:nvPicPr>
          <p:cNvPr id="3" name="Picture 2">
            <a:extLst>
              <a:ext uri="{FF2B5EF4-FFF2-40B4-BE49-F238E27FC236}">
                <a16:creationId xmlns:a16="http://schemas.microsoft.com/office/drawing/2014/main" id="{7F4FD012-C1E6-4820-BBD3-0050452BD3B4}"/>
              </a:ext>
            </a:extLst>
          </p:cNvPr>
          <p:cNvPicPr>
            <a:picLocks noChangeAspect="1"/>
          </p:cNvPicPr>
          <p:nvPr userDrawn="1"/>
        </p:nvPicPr>
        <p:blipFill>
          <a:blip r:embed="rId3"/>
          <a:stretch>
            <a:fillRect/>
          </a:stretch>
        </p:blipFill>
        <p:spPr>
          <a:xfrm>
            <a:off x="5822304" y="3596320"/>
            <a:ext cx="2450840" cy="1042211"/>
          </a:xfrm>
          <a:prstGeom prst="rect">
            <a:avLst/>
          </a:prstGeom>
        </p:spPr>
      </p:pic>
    </p:spTree>
    <p:extLst>
      <p:ext uri="{BB962C8B-B14F-4D97-AF65-F5344CB8AC3E}">
        <p14:creationId xmlns:p14="http://schemas.microsoft.com/office/powerpoint/2010/main" val="16509768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Shape 10"/>
        <p:cNvGrpSpPr/>
        <p:nvPr/>
      </p:nvGrpSpPr>
      <p:grpSpPr>
        <a:xfrm>
          <a:off x="0" y="0"/>
          <a:ext cx="0" cy="0"/>
          <a:chOff x="0" y="0"/>
          <a:chExt cx="0" cy="0"/>
        </a:xfrm>
      </p:grpSpPr>
      <p:sp>
        <p:nvSpPr>
          <p:cNvPr id="2" name="Rectangle 1">
            <a:extLst>
              <a:ext uri="{FF2B5EF4-FFF2-40B4-BE49-F238E27FC236}">
                <a16:creationId xmlns:a16="http://schemas.microsoft.com/office/drawing/2014/main" id="{24DAF24A-321F-458F-8D1E-75655D6BB9A2}"/>
              </a:ext>
            </a:extLst>
          </p:cNvPr>
          <p:cNvSpPr/>
          <p:nvPr userDrawn="1"/>
        </p:nvSpPr>
        <p:spPr>
          <a:xfrm>
            <a:off x="-1" y="0"/>
            <a:ext cx="9144001" cy="5143500"/>
          </a:xfrm>
          <a:prstGeom prst="rect">
            <a:avLst/>
          </a:prstGeom>
          <a:solidFill>
            <a:srgbClr val="1C7A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a:p>
        </p:txBody>
      </p:sp>
      <p:pic>
        <p:nvPicPr>
          <p:cNvPr id="3" name="Picture 2">
            <a:extLst>
              <a:ext uri="{FF2B5EF4-FFF2-40B4-BE49-F238E27FC236}">
                <a16:creationId xmlns:a16="http://schemas.microsoft.com/office/drawing/2014/main" id="{7F4FD012-C1E6-4820-BBD3-0050452BD3B4}"/>
              </a:ext>
            </a:extLst>
          </p:cNvPr>
          <p:cNvPicPr>
            <a:picLocks noChangeAspect="1"/>
          </p:cNvPicPr>
          <p:nvPr userDrawn="1"/>
        </p:nvPicPr>
        <p:blipFill>
          <a:blip r:embed="rId2"/>
          <a:stretch>
            <a:fillRect/>
          </a:stretch>
        </p:blipFill>
        <p:spPr>
          <a:xfrm>
            <a:off x="5822304" y="3596320"/>
            <a:ext cx="2450840" cy="1042211"/>
          </a:xfrm>
          <a:prstGeom prst="rect">
            <a:avLst/>
          </a:prstGeom>
        </p:spPr>
      </p:pic>
    </p:spTree>
    <p:extLst>
      <p:ext uri="{BB962C8B-B14F-4D97-AF65-F5344CB8AC3E}">
        <p14:creationId xmlns:p14="http://schemas.microsoft.com/office/powerpoint/2010/main" val="28064149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Shape 10"/>
        <p:cNvGrpSpPr/>
        <p:nvPr/>
      </p:nvGrpSpPr>
      <p:grpSpPr>
        <a:xfrm>
          <a:off x="0" y="0"/>
          <a:ext cx="0" cy="0"/>
          <a:chOff x="0" y="0"/>
          <a:chExt cx="0" cy="0"/>
        </a:xfrm>
      </p:grpSpPr>
      <p:pic>
        <p:nvPicPr>
          <p:cNvPr id="11" name="Shape 11" descr="cover.jpg"/>
          <p:cNvPicPr preferRelativeResize="0"/>
          <p:nvPr/>
        </p:nvPicPr>
        <p:blipFill rotWithShape="1">
          <a:blip r:embed="rId2">
            <a:alphaModFix/>
          </a:blip>
          <a:srcRect/>
          <a:stretch/>
        </p:blipFill>
        <p:spPr>
          <a:xfrm>
            <a:off x="0" y="536"/>
            <a:ext cx="9144000" cy="5142429"/>
          </a:xfrm>
          <a:prstGeom prst="rect">
            <a:avLst/>
          </a:prstGeom>
          <a:noFill/>
          <a:ln>
            <a:noFill/>
          </a:ln>
        </p:spPr>
      </p:pic>
      <p:pic>
        <p:nvPicPr>
          <p:cNvPr id="3" name="Picture 2">
            <a:extLst>
              <a:ext uri="{FF2B5EF4-FFF2-40B4-BE49-F238E27FC236}">
                <a16:creationId xmlns:a16="http://schemas.microsoft.com/office/drawing/2014/main" id="{7F4FD012-C1E6-4820-BBD3-0050452BD3B4}"/>
              </a:ext>
            </a:extLst>
          </p:cNvPr>
          <p:cNvPicPr>
            <a:picLocks noChangeAspect="1"/>
          </p:cNvPicPr>
          <p:nvPr userDrawn="1"/>
        </p:nvPicPr>
        <p:blipFill>
          <a:blip r:embed="rId3"/>
          <a:stretch>
            <a:fillRect/>
          </a:stretch>
        </p:blipFill>
        <p:spPr>
          <a:xfrm>
            <a:off x="5822304" y="3596320"/>
            <a:ext cx="2450840" cy="1042211"/>
          </a:xfrm>
          <a:prstGeom prst="rect">
            <a:avLst/>
          </a:prstGeom>
        </p:spPr>
      </p:pic>
    </p:spTree>
    <p:extLst>
      <p:ext uri="{BB962C8B-B14F-4D97-AF65-F5344CB8AC3E}">
        <p14:creationId xmlns:p14="http://schemas.microsoft.com/office/powerpoint/2010/main" val="17043410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D65B9-569E-42FC-90B9-D72F6B11C7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7DAEE7-9840-45B4-B64F-CB19AA49E57C}"/>
              </a:ext>
            </a:extLst>
          </p:cNvPr>
          <p:cNvSpPr>
            <a:spLocks noGrp="1"/>
          </p:cNvSpPr>
          <p:nvPr>
            <p:ph type="dt" sz="half" idx="10"/>
          </p:nvPr>
        </p:nvSpPr>
        <p:spPr>
          <a:xfrm>
            <a:off x="628651" y="4767264"/>
            <a:ext cx="2696833" cy="273844"/>
          </a:xfrm>
        </p:spPr>
        <p:txBody>
          <a:bodyPr/>
          <a:lstStyle/>
          <a:p>
            <a:endParaRPr lang="en-US" dirty="0">
              <a:ea typeface="ＭＳ Ｐゴシック" pitchFamily="-65" charset="-128"/>
            </a:endParaRPr>
          </a:p>
        </p:txBody>
      </p:sp>
      <p:sp>
        <p:nvSpPr>
          <p:cNvPr id="4" name="Footer Placeholder 3">
            <a:extLst>
              <a:ext uri="{FF2B5EF4-FFF2-40B4-BE49-F238E27FC236}">
                <a16:creationId xmlns:a16="http://schemas.microsoft.com/office/drawing/2014/main" id="{1A689A94-3312-46C6-8C11-73BFB83FA6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E3E688-775C-4E4D-B1A8-909C9F06A43D}"/>
              </a:ext>
            </a:extLst>
          </p:cNvPr>
          <p:cNvSpPr>
            <a:spLocks noGrp="1"/>
          </p:cNvSpPr>
          <p:nvPr>
            <p:ph type="sldNum" sz="quarter" idx="12"/>
          </p:nvPr>
        </p:nvSpPr>
        <p:spPr/>
        <p:txBody>
          <a:bodyPr/>
          <a:lstStyle/>
          <a:p>
            <a:fld id="{C1F2E0B4-C7AE-43F7-80B7-70A127AC68E6}" type="slidenum">
              <a:rPr lang="en-US" smtClean="0"/>
              <a:t>‹#›</a:t>
            </a:fld>
            <a:endParaRPr lang="en-US"/>
          </a:p>
        </p:txBody>
      </p:sp>
      <p:sp>
        <p:nvSpPr>
          <p:cNvPr id="6" name="Line 10">
            <a:extLst>
              <a:ext uri="{FF2B5EF4-FFF2-40B4-BE49-F238E27FC236}">
                <a16:creationId xmlns:a16="http://schemas.microsoft.com/office/drawing/2014/main" id="{4140A346-94A9-4095-9400-3985D2879EC4}"/>
              </a:ext>
            </a:extLst>
          </p:cNvPr>
          <p:cNvSpPr>
            <a:spLocks noChangeShapeType="1"/>
          </p:cNvSpPr>
          <p:nvPr/>
        </p:nvSpPr>
        <p:spPr bwMode="auto">
          <a:xfrm>
            <a:off x="628650" y="1309452"/>
            <a:ext cx="7886700" cy="3920"/>
          </a:xfrm>
          <a:prstGeom prst="line">
            <a:avLst/>
          </a:prstGeom>
          <a:noFill/>
          <a:ln w="9525">
            <a:solidFill>
              <a:schemeClr val="tx1"/>
            </a:solidFill>
            <a:round/>
            <a:headEnd/>
            <a:tailEnd/>
          </a:ln>
          <a:effectLst/>
        </p:spPr>
        <p:txBody>
          <a:bodyPr/>
          <a:lstStyle/>
          <a:p>
            <a:pPr>
              <a:defRPr/>
            </a:pPr>
            <a:endParaRPr lang="en-US" sz="1050" dirty="0">
              <a:cs typeface="+mn-cs"/>
            </a:endParaRPr>
          </a:p>
        </p:txBody>
      </p:sp>
      <p:sp>
        <p:nvSpPr>
          <p:cNvPr id="7" name="Line 10">
            <a:extLst>
              <a:ext uri="{FF2B5EF4-FFF2-40B4-BE49-F238E27FC236}">
                <a16:creationId xmlns:a16="http://schemas.microsoft.com/office/drawing/2014/main" id="{D7549650-8B37-4A81-9B38-FC425206768A}"/>
              </a:ext>
            </a:extLst>
          </p:cNvPr>
          <p:cNvSpPr>
            <a:spLocks noChangeShapeType="1"/>
          </p:cNvSpPr>
          <p:nvPr userDrawn="1"/>
        </p:nvSpPr>
        <p:spPr bwMode="auto">
          <a:xfrm>
            <a:off x="628650" y="1309452"/>
            <a:ext cx="7886700" cy="3920"/>
          </a:xfrm>
          <a:prstGeom prst="line">
            <a:avLst/>
          </a:prstGeom>
          <a:noFill/>
          <a:ln w="9525">
            <a:solidFill>
              <a:schemeClr val="tx1"/>
            </a:solidFill>
            <a:round/>
            <a:headEnd/>
            <a:tailEnd/>
          </a:ln>
          <a:effectLst/>
        </p:spPr>
        <p:txBody>
          <a:bodyPr/>
          <a:lstStyle/>
          <a:p>
            <a:pPr>
              <a:defRPr/>
            </a:pPr>
            <a:endParaRPr lang="en-US" sz="1050" dirty="0">
              <a:cs typeface="+mn-cs"/>
            </a:endParaRPr>
          </a:p>
        </p:txBody>
      </p:sp>
    </p:spTree>
    <p:extLst>
      <p:ext uri="{BB962C8B-B14F-4D97-AF65-F5344CB8AC3E}">
        <p14:creationId xmlns:p14="http://schemas.microsoft.com/office/powerpoint/2010/main" val="1170152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ext ">
    <p:spTree>
      <p:nvGrpSpPr>
        <p:cNvPr id="1" name="Shape 21"/>
        <p:cNvGrpSpPr/>
        <p:nvPr/>
      </p:nvGrpSpPr>
      <p:grpSpPr>
        <a:xfrm>
          <a:off x="0" y="0"/>
          <a:ext cx="0" cy="0"/>
          <a:chOff x="0" y="0"/>
          <a:chExt cx="0" cy="0"/>
        </a:xfrm>
      </p:grpSpPr>
      <p:pic>
        <p:nvPicPr>
          <p:cNvPr id="22" name="Shape 22" descr="blankpage.jpg"/>
          <p:cNvPicPr preferRelativeResize="0"/>
          <p:nvPr/>
        </p:nvPicPr>
        <p:blipFill rotWithShape="1">
          <a:blip r:embed="rId2">
            <a:alphaModFix/>
          </a:blip>
          <a:srcRect/>
          <a:stretch/>
        </p:blipFill>
        <p:spPr>
          <a:xfrm>
            <a:off x="0" y="535"/>
            <a:ext cx="9144000" cy="5142429"/>
          </a:xfrm>
          <a:prstGeom prst="rect">
            <a:avLst/>
          </a:prstGeom>
          <a:noFill/>
          <a:ln>
            <a:noFill/>
          </a:ln>
        </p:spPr>
      </p:pic>
      <p:sp>
        <p:nvSpPr>
          <p:cNvPr id="24" name="Shape 24"/>
          <p:cNvSpPr txBox="1">
            <a:spLocks noGrp="1"/>
          </p:cNvSpPr>
          <p:nvPr>
            <p:ph type="title"/>
          </p:nvPr>
        </p:nvSpPr>
        <p:spPr>
          <a:xfrm>
            <a:off x="1153475" y="493025"/>
            <a:ext cx="7166700" cy="546300"/>
          </a:xfrm>
          <a:prstGeom prst="rect">
            <a:avLst/>
          </a:prstGeom>
        </p:spPr>
        <p:txBody>
          <a:bodyPr lIns="91425" tIns="91425" rIns="91425" bIns="91425" anchor="t" anchorCtr="0"/>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endParaRPr dirty="0"/>
          </a:p>
        </p:txBody>
      </p:sp>
      <p:sp>
        <p:nvSpPr>
          <p:cNvPr id="25" name="Shape 25"/>
          <p:cNvSpPr txBox="1">
            <a:spLocks noGrp="1"/>
          </p:cNvSpPr>
          <p:nvPr>
            <p:ph type="body" idx="1"/>
          </p:nvPr>
        </p:nvSpPr>
        <p:spPr>
          <a:xfrm>
            <a:off x="1153475" y="1148707"/>
            <a:ext cx="7166700" cy="3212645"/>
          </a:xfrm>
          <a:prstGeom prst="rect">
            <a:avLst/>
          </a:prstGeom>
        </p:spPr>
        <p:txBody>
          <a:bodyPr lIns="91425" tIns="91425" rIns="91425" bIns="91425" anchor="t" anchorCtr="0"/>
          <a:lstStyle>
            <a:lvl1pPr lvl="0" rtl="0">
              <a:lnSpc>
                <a:spcPct val="100000"/>
              </a:lnSpc>
              <a:spcBef>
                <a:spcPts val="0"/>
              </a:spcBef>
              <a:defRPr/>
            </a:lvl1pPr>
            <a:lvl2pPr lvl="1" rtl="0">
              <a:lnSpc>
                <a:spcPct val="100000"/>
              </a:lnSpc>
              <a:spcBef>
                <a:spcPts val="0"/>
              </a:spcBef>
              <a:defRPr/>
            </a:lvl2pPr>
            <a:lvl3pPr lvl="2" rtl="0">
              <a:lnSpc>
                <a:spcPct val="100000"/>
              </a:lnSpc>
              <a:spcBef>
                <a:spcPts val="0"/>
              </a:spcBef>
              <a:defRPr/>
            </a:lvl3pPr>
            <a:lvl4pPr lvl="3" rtl="0">
              <a:lnSpc>
                <a:spcPct val="100000"/>
              </a:lnSpc>
              <a:spcBef>
                <a:spcPts val="0"/>
              </a:spcBef>
              <a:defRPr/>
            </a:lvl4pPr>
            <a:lvl5pPr lvl="4" rtl="0">
              <a:lnSpc>
                <a:spcPct val="100000"/>
              </a:lnSpc>
              <a:spcBef>
                <a:spcPts val="0"/>
              </a:spcBef>
              <a:defRPr/>
            </a:lvl5pPr>
            <a:lvl6pPr lvl="5" rtl="0">
              <a:lnSpc>
                <a:spcPct val="100000"/>
              </a:lnSpc>
              <a:spcBef>
                <a:spcPts val="0"/>
              </a:spcBef>
              <a:defRPr/>
            </a:lvl6pPr>
            <a:lvl7pPr lvl="6" rtl="0">
              <a:lnSpc>
                <a:spcPct val="100000"/>
              </a:lnSpc>
              <a:spcBef>
                <a:spcPts val="0"/>
              </a:spcBef>
              <a:defRPr/>
            </a:lvl7pPr>
            <a:lvl8pPr lvl="7" rtl="0">
              <a:lnSpc>
                <a:spcPct val="100000"/>
              </a:lnSpc>
              <a:spcBef>
                <a:spcPts val="0"/>
              </a:spcBef>
              <a:defRPr/>
            </a:lvl8pPr>
            <a:lvl9pPr lvl="8" rtl="0">
              <a:lnSpc>
                <a:spcPct val="100000"/>
              </a:lnSpc>
              <a:spcBef>
                <a:spcPts val="0"/>
              </a:spcBef>
              <a:defRPr/>
            </a:lvl9pPr>
          </a:lstStyle>
          <a:p>
            <a:endParaRPr dirty="0"/>
          </a:p>
        </p:txBody>
      </p:sp>
    </p:spTree>
    <p:extLst>
      <p:ext uri="{BB962C8B-B14F-4D97-AF65-F5344CB8AC3E}">
        <p14:creationId xmlns:p14="http://schemas.microsoft.com/office/powerpoint/2010/main" val="31505172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C7DCD-F02B-C186-53A6-4C14FE4D01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26CE94-6274-B47A-D2D0-32D41595DA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294DDA-7ACD-DF2A-10BE-841FFAEFD7C7}"/>
              </a:ext>
            </a:extLst>
          </p:cNvPr>
          <p:cNvSpPr>
            <a:spLocks noGrp="1"/>
          </p:cNvSpPr>
          <p:nvPr>
            <p:ph type="dt" sz="half" idx="10"/>
          </p:nvPr>
        </p:nvSpPr>
        <p:spPr/>
        <p:txBody>
          <a:bodyPr/>
          <a:lstStyle/>
          <a:p>
            <a:fld id="{86CC3C18-7AA8-4400-A587-F659DDA57176}" type="datetimeFigureOut">
              <a:rPr lang="en-US" smtClean="0"/>
              <a:t>11/14/2023</a:t>
            </a:fld>
            <a:endParaRPr lang="en-US"/>
          </a:p>
        </p:txBody>
      </p:sp>
      <p:sp>
        <p:nvSpPr>
          <p:cNvPr id="5" name="Footer Placeholder 4">
            <a:extLst>
              <a:ext uri="{FF2B5EF4-FFF2-40B4-BE49-F238E27FC236}">
                <a16:creationId xmlns:a16="http://schemas.microsoft.com/office/drawing/2014/main" id="{A303038F-C857-CB1B-0C87-28905C621C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231A43-B967-21C8-6350-C4EB42854C75}"/>
              </a:ext>
            </a:extLst>
          </p:cNvPr>
          <p:cNvSpPr>
            <a:spLocks noGrp="1"/>
          </p:cNvSpPr>
          <p:nvPr>
            <p:ph type="sldNum" sz="quarter" idx="12"/>
          </p:nvPr>
        </p:nvSpPr>
        <p:spPr/>
        <p:txBody>
          <a:bodyPr/>
          <a:lstStyle/>
          <a:p>
            <a:fld id="{CEE6EEDE-952A-4F31-85A9-A7B0A79AE689}" type="slidenum">
              <a:rPr lang="en-US" smtClean="0"/>
              <a:t>‹#›</a:t>
            </a:fld>
            <a:endParaRPr lang="en-US"/>
          </a:p>
        </p:txBody>
      </p:sp>
    </p:spTree>
    <p:extLst>
      <p:ext uri="{BB962C8B-B14F-4D97-AF65-F5344CB8AC3E}">
        <p14:creationId xmlns:p14="http://schemas.microsoft.com/office/powerpoint/2010/main" val="17775514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5CE67-24A5-721A-5488-F1142678A846}"/>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5A47406-1A80-B783-95A3-B7012651478E}"/>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F28AD02-BC5A-098C-5AEF-3477A584084F}"/>
              </a:ext>
            </a:extLst>
          </p:cNvPr>
          <p:cNvSpPr>
            <a:spLocks noGrp="1"/>
          </p:cNvSpPr>
          <p:nvPr>
            <p:ph type="dt" sz="half" idx="10"/>
          </p:nvPr>
        </p:nvSpPr>
        <p:spPr/>
        <p:txBody>
          <a:bodyPr/>
          <a:lstStyle/>
          <a:p>
            <a:fld id="{3890CD65-E1AB-4FF5-AA2C-905DCBCE60E7}" type="datetime1">
              <a:rPr lang="en-US" smtClean="0"/>
              <a:t>11/14/2023</a:t>
            </a:fld>
            <a:endParaRPr lang="en-US"/>
          </a:p>
        </p:txBody>
      </p:sp>
      <p:sp>
        <p:nvSpPr>
          <p:cNvPr id="5" name="Footer Placeholder 4">
            <a:extLst>
              <a:ext uri="{FF2B5EF4-FFF2-40B4-BE49-F238E27FC236}">
                <a16:creationId xmlns:a16="http://schemas.microsoft.com/office/drawing/2014/main" id="{76261FA3-4837-E231-47BB-FB30298C7EDB}"/>
              </a:ext>
            </a:extLst>
          </p:cNvPr>
          <p:cNvSpPr>
            <a:spLocks noGrp="1"/>
          </p:cNvSpPr>
          <p:nvPr>
            <p:ph type="ftr" sz="quarter" idx="11"/>
          </p:nvPr>
        </p:nvSpPr>
        <p:spPr/>
        <p:txBody>
          <a:bodyPr/>
          <a:lstStyle/>
          <a:p>
            <a:r>
              <a:rPr lang="en-US"/>
              <a:t>DRAFT - for discussion purposes only</a:t>
            </a:r>
          </a:p>
        </p:txBody>
      </p:sp>
      <p:sp>
        <p:nvSpPr>
          <p:cNvPr id="6" name="Slide Number Placeholder 5">
            <a:extLst>
              <a:ext uri="{FF2B5EF4-FFF2-40B4-BE49-F238E27FC236}">
                <a16:creationId xmlns:a16="http://schemas.microsoft.com/office/drawing/2014/main" id="{691828A0-D619-7529-43B3-E01F435AF749}"/>
              </a:ext>
            </a:extLst>
          </p:cNvPr>
          <p:cNvSpPr>
            <a:spLocks noGrp="1"/>
          </p:cNvSpPr>
          <p:nvPr>
            <p:ph type="sldNum" sz="quarter" idx="12"/>
          </p:nvPr>
        </p:nvSpPr>
        <p:spPr/>
        <p:txBody>
          <a:bodyPr/>
          <a:lstStyle/>
          <a:p>
            <a:fld id="{CEE6EEDE-952A-4F31-85A9-A7B0A79AE689}" type="slidenum">
              <a:rPr lang="en-US" smtClean="0"/>
              <a:t>‹#›</a:t>
            </a:fld>
            <a:endParaRPr lang="en-US"/>
          </a:p>
        </p:txBody>
      </p:sp>
    </p:spTree>
    <p:extLst>
      <p:ext uri="{BB962C8B-B14F-4D97-AF65-F5344CB8AC3E}">
        <p14:creationId xmlns:p14="http://schemas.microsoft.com/office/powerpoint/2010/main" val="38766923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C7DCD-F02B-C186-53A6-4C14FE4D01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26CE94-6274-B47A-D2D0-32D41595DA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294DDA-7ACD-DF2A-10BE-841FFAEFD7C7}"/>
              </a:ext>
            </a:extLst>
          </p:cNvPr>
          <p:cNvSpPr>
            <a:spLocks noGrp="1"/>
          </p:cNvSpPr>
          <p:nvPr>
            <p:ph type="dt" sz="half" idx="10"/>
          </p:nvPr>
        </p:nvSpPr>
        <p:spPr/>
        <p:txBody>
          <a:bodyPr/>
          <a:lstStyle/>
          <a:p>
            <a:fld id="{DEE500A8-E1F3-4ED8-B96C-31F02A4CB04E}" type="datetime1">
              <a:rPr lang="en-US" smtClean="0"/>
              <a:t>11/14/2023</a:t>
            </a:fld>
            <a:endParaRPr lang="en-US"/>
          </a:p>
        </p:txBody>
      </p:sp>
      <p:sp>
        <p:nvSpPr>
          <p:cNvPr id="5" name="Footer Placeholder 4">
            <a:extLst>
              <a:ext uri="{FF2B5EF4-FFF2-40B4-BE49-F238E27FC236}">
                <a16:creationId xmlns:a16="http://schemas.microsoft.com/office/drawing/2014/main" id="{A303038F-C857-CB1B-0C87-28905C621C30}"/>
              </a:ext>
            </a:extLst>
          </p:cNvPr>
          <p:cNvSpPr>
            <a:spLocks noGrp="1"/>
          </p:cNvSpPr>
          <p:nvPr>
            <p:ph type="ftr" sz="quarter" idx="11"/>
          </p:nvPr>
        </p:nvSpPr>
        <p:spPr/>
        <p:txBody>
          <a:bodyPr/>
          <a:lstStyle/>
          <a:p>
            <a:r>
              <a:rPr lang="en-US"/>
              <a:t>DRAFT - for discussion purposes only</a:t>
            </a:r>
          </a:p>
        </p:txBody>
      </p:sp>
      <p:sp>
        <p:nvSpPr>
          <p:cNvPr id="6" name="Slide Number Placeholder 5">
            <a:extLst>
              <a:ext uri="{FF2B5EF4-FFF2-40B4-BE49-F238E27FC236}">
                <a16:creationId xmlns:a16="http://schemas.microsoft.com/office/drawing/2014/main" id="{D6231A43-B967-21C8-6350-C4EB42854C75}"/>
              </a:ext>
            </a:extLst>
          </p:cNvPr>
          <p:cNvSpPr>
            <a:spLocks noGrp="1"/>
          </p:cNvSpPr>
          <p:nvPr>
            <p:ph type="sldNum" sz="quarter" idx="12"/>
          </p:nvPr>
        </p:nvSpPr>
        <p:spPr/>
        <p:txBody>
          <a:bodyPr/>
          <a:lstStyle/>
          <a:p>
            <a:fld id="{CEE6EEDE-952A-4F31-85A9-A7B0A79AE689}" type="slidenum">
              <a:rPr lang="en-US" smtClean="0"/>
              <a:t>‹#›</a:t>
            </a:fld>
            <a:endParaRPr lang="en-US"/>
          </a:p>
        </p:txBody>
      </p:sp>
    </p:spTree>
    <p:extLst>
      <p:ext uri="{BB962C8B-B14F-4D97-AF65-F5344CB8AC3E}">
        <p14:creationId xmlns:p14="http://schemas.microsoft.com/office/powerpoint/2010/main" val="5794525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23FF8-EE31-EF9D-E5B6-5EB5B84149E6}"/>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9512259-9856-2BD7-6663-FDF3BFC6FCBC}"/>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C884F8-8811-C7A3-B81F-C7AB81007816}"/>
              </a:ext>
            </a:extLst>
          </p:cNvPr>
          <p:cNvSpPr>
            <a:spLocks noGrp="1"/>
          </p:cNvSpPr>
          <p:nvPr>
            <p:ph type="dt" sz="half" idx="10"/>
          </p:nvPr>
        </p:nvSpPr>
        <p:spPr/>
        <p:txBody>
          <a:bodyPr/>
          <a:lstStyle/>
          <a:p>
            <a:fld id="{04F14737-382A-4BD7-9718-94D3E932F79F}" type="datetime1">
              <a:rPr lang="en-US" smtClean="0"/>
              <a:t>11/14/2023</a:t>
            </a:fld>
            <a:endParaRPr lang="en-US"/>
          </a:p>
        </p:txBody>
      </p:sp>
      <p:sp>
        <p:nvSpPr>
          <p:cNvPr id="5" name="Footer Placeholder 4">
            <a:extLst>
              <a:ext uri="{FF2B5EF4-FFF2-40B4-BE49-F238E27FC236}">
                <a16:creationId xmlns:a16="http://schemas.microsoft.com/office/drawing/2014/main" id="{BB3E5084-70E8-068D-B7AC-1C60D789E0E7}"/>
              </a:ext>
            </a:extLst>
          </p:cNvPr>
          <p:cNvSpPr>
            <a:spLocks noGrp="1"/>
          </p:cNvSpPr>
          <p:nvPr>
            <p:ph type="ftr" sz="quarter" idx="11"/>
          </p:nvPr>
        </p:nvSpPr>
        <p:spPr/>
        <p:txBody>
          <a:bodyPr/>
          <a:lstStyle/>
          <a:p>
            <a:r>
              <a:rPr lang="en-US"/>
              <a:t>DRAFT - for discussion purposes only</a:t>
            </a:r>
          </a:p>
        </p:txBody>
      </p:sp>
      <p:sp>
        <p:nvSpPr>
          <p:cNvPr id="6" name="Slide Number Placeholder 5">
            <a:extLst>
              <a:ext uri="{FF2B5EF4-FFF2-40B4-BE49-F238E27FC236}">
                <a16:creationId xmlns:a16="http://schemas.microsoft.com/office/drawing/2014/main" id="{3A3B0785-358E-F562-4FB8-3F1C0BAF1EBB}"/>
              </a:ext>
            </a:extLst>
          </p:cNvPr>
          <p:cNvSpPr>
            <a:spLocks noGrp="1"/>
          </p:cNvSpPr>
          <p:nvPr>
            <p:ph type="sldNum" sz="quarter" idx="12"/>
          </p:nvPr>
        </p:nvSpPr>
        <p:spPr/>
        <p:txBody>
          <a:bodyPr/>
          <a:lstStyle/>
          <a:p>
            <a:fld id="{CEE6EEDE-952A-4F31-85A9-A7B0A79AE689}" type="slidenum">
              <a:rPr lang="en-US" smtClean="0"/>
              <a:t>‹#›</a:t>
            </a:fld>
            <a:endParaRPr lang="en-US"/>
          </a:p>
        </p:txBody>
      </p:sp>
    </p:spTree>
    <p:extLst>
      <p:ext uri="{BB962C8B-B14F-4D97-AF65-F5344CB8AC3E}">
        <p14:creationId xmlns:p14="http://schemas.microsoft.com/office/powerpoint/2010/main" val="26989907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67738-C6B1-132F-5A12-E072EAF2C5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D6B121-9DF7-2C17-FC5B-0EBE4B7AC265}"/>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4AC014-D408-F509-090A-07FC754A85D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2E44C8-055E-24E2-1E4B-1F05B08A9572}"/>
              </a:ext>
            </a:extLst>
          </p:cNvPr>
          <p:cNvSpPr>
            <a:spLocks noGrp="1"/>
          </p:cNvSpPr>
          <p:nvPr>
            <p:ph type="dt" sz="half" idx="10"/>
          </p:nvPr>
        </p:nvSpPr>
        <p:spPr/>
        <p:txBody>
          <a:bodyPr/>
          <a:lstStyle/>
          <a:p>
            <a:fld id="{B7D37BE9-2E93-4195-99C8-289A0441D91A}" type="datetime1">
              <a:rPr lang="en-US" smtClean="0"/>
              <a:t>11/14/2023</a:t>
            </a:fld>
            <a:endParaRPr lang="en-US"/>
          </a:p>
        </p:txBody>
      </p:sp>
      <p:sp>
        <p:nvSpPr>
          <p:cNvPr id="6" name="Footer Placeholder 5">
            <a:extLst>
              <a:ext uri="{FF2B5EF4-FFF2-40B4-BE49-F238E27FC236}">
                <a16:creationId xmlns:a16="http://schemas.microsoft.com/office/drawing/2014/main" id="{24322F91-247A-F3C5-5277-6A07D3544965}"/>
              </a:ext>
            </a:extLst>
          </p:cNvPr>
          <p:cNvSpPr>
            <a:spLocks noGrp="1"/>
          </p:cNvSpPr>
          <p:nvPr>
            <p:ph type="ftr" sz="quarter" idx="11"/>
          </p:nvPr>
        </p:nvSpPr>
        <p:spPr/>
        <p:txBody>
          <a:bodyPr/>
          <a:lstStyle/>
          <a:p>
            <a:r>
              <a:rPr lang="en-US"/>
              <a:t>DRAFT - for discussion purposes only</a:t>
            </a:r>
          </a:p>
        </p:txBody>
      </p:sp>
      <p:sp>
        <p:nvSpPr>
          <p:cNvPr id="7" name="Slide Number Placeholder 6">
            <a:extLst>
              <a:ext uri="{FF2B5EF4-FFF2-40B4-BE49-F238E27FC236}">
                <a16:creationId xmlns:a16="http://schemas.microsoft.com/office/drawing/2014/main" id="{7441CCC0-CAE2-AA96-EF00-7BF975791770}"/>
              </a:ext>
            </a:extLst>
          </p:cNvPr>
          <p:cNvSpPr>
            <a:spLocks noGrp="1"/>
          </p:cNvSpPr>
          <p:nvPr>
            <p:ph type="sldNum" sz="quarter" idx="12"/>
          </p:nvPr>
        </p:nvSpPr>
        <p:spPr/>
        <p:txBody>
          <a:bodyPr/>
          <a:lstStyle/>
          <a:p>
            <a:fld id="{CEE6EEDE-952A-4F31-85A9-A7B0A79AE689}" type="slidenum">
              <a:rPr lang="en-US" smtClean="0"/>
              <a:t>‹#›</a:t>
            </a:fld>
            <a:endParaRPr lang="en-US"/>
          </a:p>
        </p:txBody>
      </p:sp>
    </p:spTree>
    <p:extLst>
      <p:ext uri="{BB962C8B-B14F-4D97-AF65-F5344CB8AC3E}">
        <p14:creationId xmlns:p14="http://schemas.microsoft.com/office/powerpoint/2010/main" val="29154422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3C4C7-F7EA-B621-659E-2FE3DF973D35}"/>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DE00C8-E49F-F5EA-EB5D-7DE2561FC58E}"/>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22D5C4F-796D-9DE8-37CD-ECAC749B8D5D}"/>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74F83C-FDA0-3D44-2DEA-C677D9A8FEA4}"/>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D669E9B-6997-2A25-041E-0B8294F51EAE}"/>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65AF79-1442-61B5-B4C8-1C26FE8AD46B}"/>
              </a:ext>
            </a:extLst>
          </p:cNvPr>
          <p:cNvSpPr>
            <a:spLocks noGrp="1"/>
          </p:cNvSpPr>
          <p:nvPr>
            <p:ph type="dt" sz="half" idx="10"/>
          </p:nvPr>
        </p:nvSpPr>
        <p:spPr/>
        <p:txBody>
          <a:bodyPr/>
          <a:lstStyle/>
          <a:p>
            <a:fld id="{AF2BF9ED-8C95-466A-BBAF-86E888F8BA50}" type="datetime1">
              <a:rPr lang="en-US" smtClean="0"/>
              <a:t>11/14/2023</a:t>
            </a:fld>
            <a:endParaRPr lang="en-US"/>
          </a:p>
        </p:txBody>
      </p:sp>
      <p:sp>
        <p:nvSpPr>
          <p:cNvPr id="8" name="Footer Placeholder 7">
            <a:extLst>
              <a:ext uri="{FF2B5EF4-FFF2-40B4-BE49-F238E27FC236}">
                <a16:creationId xmlns:a16="http://schemas.microsoft.com/office/drawing/2014/main" id="{C37A8230-6586-3B5C-D3C1-0457F32EDCE8}"/>
              </a:ext>
            </a:extLst>
          </p:cNvPr>
          <p:cNvSpPr>
            <a:spLocks noGrp="1"/>
          </p:cNvSpPr>
          <p:nvPr>
            <p:ph type="ftr" sz="quarter" idx="11"/>
          </p:nvPr>
        </p:nvSpPr>
        <p:spPr/>
        <p:txBody>
          <a:bodyPr/>
          <a:lstStyle/>
          <a:p>
            <a:r>
              <a:rPr lang="en-US"/>
              <a:t>DRAFT - for discussion purposes only</a:t>
            </a:r>
          </a:p>
        </p:txBody>
      </p:sp>
      <p:sp>
        <p:nvSpPr>
          <p:cNvPr id="9" name="Slide Number Placeholder 8">
            <a:extLst>
              <a:ext uri="{FF2B5EF4-FFF2-40B4-BE49-F238E27FC236}">
                <a16:creationId xmlns:a16="http://schemas.microsoft.com/office/drawing/2014/main" id="{62E934FF-1858-64E7-3C4D-34A9F2F39DC8}"/>
              </a:ext>
            </a:extLst>
          </p:cNvPr>
          <p:cNvSpPr>
            <a:spLocks noGrp="1"/>
          </p:cNvSpPr>
          <p:nvPr>
            <p:ph type="sldNum" sz="quarter" idx="12"/>
          </p:nvPr>
        </p:nvSpPr>
        <p:spPr/>
        <p:txBody>
          <a:bodyPr/>
          <a:lstStyle/>
          <a:p>
            <a:fld id="{CEE6EEDE-952A-4F31-85A9-A7B0A79AE689}" type="slidenum">
              <a:rPr lang="en-US" smtClean="0"/>
              <a:t>‹#›</a:t>
            </a:fld>
            <a:endParaRPr lang="en-US"/>
          </a:p>
        </p:txBody>
      </p:sp>
    </p:spTree>
    <p:extLst>
      <p:ext uri="{BB962C8B-B14F-4D97-AF65-F5344CB8AC3E}">
        <p14:creationId xmlns:p14="http://schemas.microsoft.com/office/powerpoint/2010/main" val="14099949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24E32-D1CC-347F-2E42-501F001C54F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2C17CD-5388-D3A2-A0A8-91ED7E75F094}"/>
              </a:ext>
            </a:extLst>
          </p:cNvPr>
          <p:cNvSpPr>
            <a:spLocks noGrp="1"/>
          </p:cNvSpPr>
          <p:nvPr>
            <p:ph type="dt" sz="half" idx="10"/>
          </p:nvPr>
        </p:nvSpPr>
        <p:spPr/>
        <p:txBody>
          <a:bodyPr/>
          <a:lstStyle/>
          <a:p>
            <a:fld id="{23CF15FE-9233-4227-94A9-71C29CD1ADF8}" type="datetime1">
              <a:rPr lang="en-US" smtClean="0"/>
              <a:t>11/14/2023</a:t>
            </a:fld>
            <a:endParaRPr lang="en-US"/>
          </a:p>
        </p:txBody>
      </p:sp>
      <p:sp>
        <p:nvSpPr>
          <p:cNvPr id="4" name="Footer Placeholder 3">
            <a:extLst>
              <a:ext uri="{FF2B5EF4-FFF2-40B4-BE49-F238E27FC236}">
                <a16:creationId xmlns:a16="http://schemas.microsoft.com/office/drawing/2014/main" id="{6AA2DE38-78F7-B4E1-AB0B-6B5D44530909}"/>
              </a:ext>
            </a:extLst>
          </p:cNvPr>
          <p:cNvSpPr>
            <a:spLocks noGrp="1"/>
          </p:cNvSpPr>
          <p:nvPr>
            <p:ph type="ftr" sz="quarter" idx="11"/>
          </p:nvPr>
        </p:nvSpPr>
        <p:spPr/>
        <p:txBody>
          <a:bodyPr/>
          <a:lstStyle/>
          <a:p>
            <a:r>
              <a:rPr lang="en-US"/>
              <a:t>DRAFT - for discussion purposes only</a:t>
            </a:r>
          </a:p>
        </p:txBody>
      </p:sp>
      <p:sp>
        <p:nvSpPr>
          <p:cNvPr id="5" name="Slide Number Placeholder 4">
            <a:extLst>
              <a:ext uri="{FF2B5EF4-FFF2-40B4-BE49-F238E27FC236}">
                <a16:creationId xmlns:a16="http://schemas.microsoft.com/office/drawing/2014/main" id="{88F55C16-9242-2674-961C-963A25AA9537}"/>
              </a:ext>
            </a:extLst>
          </p:cNvPr>
          <p:cNvSpPr>
            <a:spLocks noGrp="1"/>
          </p:cNvSpPr>
          <p:nvPr>
            <p:ph type="sldNum" sz="quarter" idx="12"/>
          </p:nvPr>
        </p:nvSpPr>
        <p:spPr/>
        <p:txBody>
          <a:bodyPr/>
          <a:lstStyle/>
          <a:p>
            <a:fld id="{CEE6EEDE-952A-4F31-85A9-A7B0A79AE689}" type="slidenum">
              <a:rPr lang="en-US" smtClean="0"/>
              <a:t>‹#›</a:t>
            </a:fld>
            <a:endParaRPr lang="en-US"/>
          </a:p>
        </p:txBody>
      </p:sp>
    </p:spTree>
    <p:extLst>
      <p:ext uri="{BB962C8B-B14F-4D97-AF65-F5344CB8AC3E}">
        <p14:creationId xmlns:p14="http://schemas.microsoft.com/office/powerpoint/2010/main" val="16755290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B24AB3-805F-6601-F338-160E7A592C67}"/>
              </a:ext>
            </a:extLst>
          </p:cNvPr>
          <p:cNvSpPr>
            <a:spLocks noGrp="1"/>
          </p:cNvSpPr>
          <p:nvPr>
            <p:ph type="dt" sz="half" idx="10"/>
          </p:nvPr>
        </p:nvSpPr>
        <p:spPr/>
        <p:txBody>
          <a:bodyPr/>
          <a:lstStyle/>
          <a:p>
            <a:fld id="{54E57AFE-028D-4C76-8B3A-9D8FA70166C7}" type="datetime1">
              <a:rPr lang="en-US" smtClean="0"/>
              <a:t>11/14/2023</a:t>
            </a:fld>
            <a:endParaRPr lang="en-US"/>
          </a:p>
        </p:txBody>
      </p:sp>
      <p:sp>
        <p:nvSpPr>
          <p:cNvPr id="3" name="Footer Placeholder 2">
            <a:extLst>
              <a:ext uri="{FF2B5EF4-FFF2-40B4-BE49-F238E27FC236}">
                <a16:creationId xmlns:a16="http://schemas.microsoft.com/office/drawing/2014/main" id="{1F0BBAA4-F7FF-9CBC-40E4-1389AFFFCBDD}"/>
              </a:ext>
            </a:extLst>
          </p:cNvPr>
          <p:cNvSpPr>
            <a:spLocks noGrp="1"/>
          </p:cNvSpPr>
          <p:nvPr>
            <p:ph type="ftr" sz="quarter" idx="11"/>
          </p:nvPr>
        </p:nvSpPr>
        <p:spPr/>
        <p:txBody>
          <a:bodyPr/>
          <a:lstStyle/>
          <a:p>
            <a:r>
              <a:rPr lang="en-US"/>
              <a:t>DRAFT - for discussion purposes only</a:t>
            </a:r>
          </a:p>
        </p:txBody>
      </p:sp>
      <p:sp>
        <p:nvSpPr>
          <p:cNvPr id="4" name="Slide Number Placeholder 3">
            <a:extLst>
              <a:ext uri="{FF2B5EF4-FFF2-40B4-BE49-F238E27FC236}">
                <a16:creationId xmlns:a16="http://schemas.microsoft.com/office/drawing/2014/main" id="{17F4876F-EAF1-F75A-1951-2F0C3C3D75F9}"/>
              </a:ext>
            </a:extLst>
          </p:cNvPr>
          <p:cNvSpPr>
            <a:spLocks noGrp="1"/>
          </p:cNvSpPr>
          <p:nvPr>
            <p:ph type="sldNum" sz="quarter" idx="12"/>
          </p:nvPr>
        </p:nvSpPr>
        <p:spPr/>
        <p:txBody>
          <a:bodyPr/>
          <a:lstStyle/>
          <a:p>
            <a:fld id="{CEE6EEDE-952A-4F31-85A9-A7B0A79AE689}" type="slidenum">
              <a:rPr lang="en-US" smtClean="0"/>
              <a:t>‹#›</a:t>
            </a:fld>
            <a:endParaRPr lang="en-US"/>
          </a:p>
        </p:txBody>
      </p:sp>
    </p:spTree>
    <p:extLst>
      <p:ext uri="{BB962C8B-B14F-4D97-AF65-F5344CB8AC3E}">
        <p14:creationId xmlns:p14="http://schemas.microsoft.com/office/powerpoint/2010/main" val="33444989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AA96A-05BB-EE14-6010-F6E45A23DBFB}"/>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09E4D83-444A-2BAA-97D8-FF1EDAEE4C27}"/>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8E796A-DA3D-B1D4-B168-CBB31275AAE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1E9B5B9-AE62-1591-4E3E-B28C829BD129}"/>
              </a:ext>
            </a:extLst>
          </p:cNvPr>
          <p:cNvSpPr>
            <a:spLocks noGrp="1"/>
          </p:cNvSpPr>
          <p:nvPr>
            <p:ph type="dt" sz="half" idx="10"/>
          </p:nvPr>
        </p:nvSpPr>
        <p:spPr/>
        <p:txBody>
          <a:bodyPr/>
          <a:lstStyle/>
          <a:p>
            <a:fld id="{654CC79C-DB64-4815-89A3-A50D1D8B959D}" type="datetime1">
              <a:rPr lang="en-US" smtClean="0"/>
              <a:t>11/14/2023</a:t>
            </a:fld>
            <a:endParaRPr lang="en-US"/>
          </a:p>
        </p:txBody>
      </p:sp>
      <p:sp>
        <p:nvSpPr>
          <p:cNvPr id="6" name="Footer Placeholder 5">
            <a:extLst>
              <a:ext uri="{FF2B5EF4-FFF2-40B4-BE49-F238E27FC236}">
                <a16:creationId xmlns:a16="http://schemas.microsoft.com/office/drawing/2014/main" id="{20816A63-2DCC-B4CC-AF9C-8AC40A3F602E}"/>
              </a:ext>
            </a:extLst>
          </p:cNvPr>
          <p:cNvSpPr>
            <a:spLocks noGrp="1"/>
          </p:cNvSpPr>
          <p:nvPr>
            <p:ph type="ftr" sz="quarter" idx="11"/>
          </p:nvPr>
        </p:nvSpPr>
        <p:spPr/>
        <p:txBody>
          <a:bodyPr/>
          <a:lstStyle/>
          <a:p>
            <a:r>
              <a:rPr lang="en-US"/>
              <a:t>DRAFT - for discussion purposes only</a:t>
            </a:r>
          </a:p>
        </p:txBody>
      </p:sp>
      <p:sp>
        <p:nvSpPr>
          <p:cNvPr id="7" name="Slide Number Placeholder 6">
            <a:extLst>
              <a:ext uri="{FF2B5EF4-FFF2-40B4-BE49-F238E27FC236}">
                <a16:creationId xmlns:a16="http://schemas.microsoft.com/office/drawing/2014/main" id="{1BFEACD8-66FD-2793-0756-A7C7A30440DD}"/>
              </a:ext>
            </a:extLst>
          </p:cNvPr>
          <p:cNvSpPr>
            <a:spLocks noGrp="1"/>
          </p:cNvSpPr>
          <p:nvPr>
            <p:ph type="sldNum" sz="quarter" idx="12"/>
          </p:nvPr>
        </p:nvSpPr>
        <p:spPr/>
        <p:txBody>
          <a:bodyPr/>
          <a:lstStyle/>
          <a:p>
            <a:fld id="{CEE6EEDE-952A-4F31-85A9-A7B0A79AE689}" type="slidenum">
              <a:rPr lang="en-US" smtClean="0"/>
              <a:t>‹#›</a:t>
            </a:fld>
            <a:endParaRPr lang="en-US"/>
          </a:p>
        </p:txBody>
      </p:sp>
    </p:spTree>
    <p:extLst>
      <p:ext uri="{BB962C8B-B14F-4D97-AF65-F5344CB8AC3E}">
        <p14:creationId xmlns:p14="http://schemas.microsoft.com/office/powerpoint/2010/main" val="21386355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9FFFE-3773-A519-1969-168D298542F2}"/>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87BE35F-4629-24F4-A962-15D73E1495F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18BC61A-5870-6216-9C9A-7FFAD196F20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EC9EF18-1C06-965A-06E9-822F5865A8A8}"/>
              </a:ext>
            </a:extLst>
          </p:cNvPr>
          <p:cNvSpPr>
            <a:spLocks noGrp="1"/>
          </p:cNvSpPr>
          <p:nvPr>
            <p:ph type="dt" sz="half" idx="10"/>
          </p:nvPr>
        </p:nvSpPr>
        <p:spPr/>
        <p:txBody>
          <a:bodyPr/>
          <a:lstStyle/>
          <a:p>
            <a:fld id="{D834821C-7BB6-4B3A-BB33-AAC119E2335D}" type="datetime1">
              <a:rPr lang="en-US" smtClean="0"/>
              <a:t>11/14/2023</a:t>
            </a:fld>
            <a:endParaRPr lang="en-US"/>
          </a:p>
        </p:txBody>
      </p:sp>
      <p:sp>
        <p:nvSpPr>
          <p:cNvPr id="6" name="Footer Placeholder 5">
            <a:extLst>
              <a:ext uri="{FF2B5EF4-FFF2-40B4-BE49-F238E27FC236}">
                <a16:creationId xmlns:a16="http://schemas.microsoft.com/office/drawing/2014/main" id="{2E006783-74A2-78B9-9D71-0A1DAEF769D2}"/>
              </a:ext>
            </a:extLst>
          </p:cNvPr>
          <p:cNvSpPr>
            <a:spLocks noGrp="1"/>
          </p:cNvSpPr>
          <p:nvPr>
            <p:ph type="ftr" sz="quarter" idx="11"/>
          </p:nvPr>
        </p:nvSpPr>
        <p:spPr/>
        <p:txBody>
          <a:bodyPr/>
          <a:lstStyle/>
          <a:p>
            <a:r>
              <a:rPr lang="en-US"/>
              <a:t>DRAFT - for discussion purposes only</a:t>
            </a:r>
          </a:p>
        </p:txBody>
      </p:sp>
      <p:sp>
        <p:nvSpPr>
          <p:cNvPr id="7" name="Slide Number Placeholder 6">
            <a:extLst>
              <a:ext uri="{FF2B5EF4-FFF2-40B4-BE49-F238E27FC236}">
                <a16:creationId xmlns:a16="http://schemas.microsoft.com/office/drawing/2014/main" id="{DE50924E-78B2-2995-04A3-FE1469818F16}"/>
              </a:ext>
            </a:extLst>
          </p:cNvPr>
          <p:cNvSpPr>
            <a:spLocks noGrp="1"/>
          </p:cNvSpPr>
          <p:nvPr>
            <p:ph type="sldNum" sz="quarter" idx="12"/>
          </p:nvPr>
        </p:nvSpPr>
        <p:spPr/>
        <p:txBody>
          <a:bodyPr/>
          <a:lstStyle/>
          <a:p>
            <a:fld id="{CEE6EEDE-952A-4F31-85A9-A7B0A79AE689}" type="slidenum">
              <a:rPr lang="en-US" smtClean="0"/>
              <a:t>‹#›</a:t>
            </a:fld>
            <a:endParaRPr lang="en-US"/>
          </a:p>
        </p:txBody>
      </p:sp>
    </p:spTree>
    <p:extLst>
      <p:ext uri="{BB962C8B-B14F-4D97-AF65-F5344CB8AC3E}">
        <p14:creationId xmlns:p14="http://schemas.microsoft.com/office/powerpoint/2010/main" val="1096990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573482"/>
          </a:xfrm>
        </p:spPr>
        <p:txBody>
          <a:bodyPr/>
          <a:lstStyle/>
          <a:p>
            <a:r>
              <a:rPr lang="en-US"/>
              <a:t>Click to edit Master title style</a:t>
            </a:r>
          </a:p>
        </p:txBody>
      </p:sp>
      <p:sp>
        <p:nvSpPr>
          <p:cNvPr id="3" name="Content Placeholder 2"/>
          <p:cNvSpPr>
            <a:spLocks noGrp="1"/>
          </p:cNvSpPr>
          <p:nvPr>
            <p:ph idx="1"/>
          </p:nvPr>
        </p:nvSpPr>
        <p:spPr>
          <a:xfrm>
            <a:off x="628650" y="903958"/>
            <a:ext cx="7886700" cy="37287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4767263"/>
            <a:ext cx="2586846" cy="273844"/>
          </a:xfrm>
        </p:spPr>
        <p:txBody>
          <a:bodyPr/>
          <a:lstStyle/>
          <a:p>
            <a:pPr>
              <a:lnSpc>
                <a:spcPct val="120000"/>
              </a:lnSpc>
              <a:defRPr/>
            </a:pPr>
            <a:r>
              <a:rPr lang="en-US">
                <a:ea typeface="ＭＳ Ｐゴシック" pitchFamily="-65" charset="-128"/>
              </a:rPr>
              <a:t>© Copyright 2021 BRCI &amp; BRSI.  All rights reserved.</a:t>
            </a:r>
            <a:endParaRPr lang="en-US" sz="900" dirty="0">
              <a:latin typeface="+mn-lt"/>
              <a:ea typeface="ＭＳ Ｐゴシック" pitchFamily="-65" charset="-128"/>
            </a:endParaRPr>
          </a:p>
        </p:txBody>
      </p:sp>
      <p:sp>
        <p:nvSpPr>
          <p:cNvPr id="5" name="Footer Placeholder 4"/>
          <p:cNvSpPr>
            <a:spLocks noGrp="1"/>
          </p:cNvSpPr>
          <p:nvPr>
            <p:ph type="ftr" sz="quarter" idx="11"/>
          </p:nvPr>
        </p:nvSpPr>
        <p:spPr/>
        <p:txBody>
          <a:bodyPr/>
          <a:lstStyle/>
          <a:p>
            <a:r>
              <a:rPr lang="en-US" dirty="0"/>
              <a:t>© Copyright 2022.  All rights reserved.</a:t>
            </a:r>
          </a:p>
        </p:txBody>
      </p:sp>
      <p:sp>
        <p:nvSpPr>
          <p:cNvPr id="6" name="Slide Number Placeholder 5"/>
          <p:cNvSpPr>
            <a:spLocks noGrp="1"/>
          </p:cNvSpPr>
          <p:nvPr>
            <p:ph type="sldNum" sz="quarter" idx="12"/>
          </p:nvPr>
        </p:nvSpPr>
        <p:spPr/>
        <p:txBody>
          <a:bodyPr/>
          <a:lstStyle/>
          <a:p>
            <a:r>
              <a:rPr lang="en-US" sz="900" dirty="0">
                <a:latin typeface="Calibri" pitchFamily="34" charset="0"/>
              </a:rPr>
              <a:t>Page | </a:t>
            </a:r>
            <a:fld id="{2F2FDEFE-60FD-45B5-86CC-061B444870BA}" type="slidenum">
              <a:rPr lang="en-US" sz="900" smtClean="0">
                <a:latin typeface="Calibri" pitchFamily="34" charset="0"/>
              </a:rPr>
              <a:pPr/>
              <a:t>‹#›</a:t>
            </a:fld>
            <a:endParaRPr lang="en-US" dirty="0"/>
          </a:p>
        </p:txBody>
      </p:sp>
      <p:sp>
        <p:nvSpPr>
          <p:cNvPr id="7" name="Line 10">
            <a:extLst>
              <a:ext uri="{FF2B5EF4-FFF2-40B4-BE49-F238E27FC236}">
                <a16:creationId xmlns:a16="http://schemas.microsoft.com/office/drawing/2014/main" id="{5F1CC3FD-07FC-4913-8FD2-CB63BE53C24E}"/>
              </a:ext>
            </a:extLst>
          </p:cNvPr>
          <p:cNvSpPr>
            <a:spLocks noChangeShapeType="1"/>
          </p:cNvSpPr>
          <p:nvPr userDrawn="1"/>
        </p:nvSpPr>
        <p:spPr bwMode="auto">
          <a:xfrm>
            <a:off x="628650" y="873682"/>
            <a:ext cx="7886700" cy="3920"/>
          </a:xfrm>
          <a:prstGeom prst="line">
            <a:avLst/>
          </a:prstGeom>
          <a:noFill/>
          <a:ln w="9525">
            <a:solidFill>
              <a:schemeClr val="tx1"/>
            </a:solidFill>
            <a:round/>
            <a:headEnd/>
            <a:tailEnd/>
          </a:ln>
          <a:effectLst/>
        </p:spPr>
        <p:txBody>
          <a:bodyPr/>
          <a:lstStyle/>
          <a:p>
            <a:pPr>
              <a:defRPr/>
            </a:pPr>
            <a:endParaRPr lang="en-US" sz="1050" dirty="0">
              <a:cs typeface="+mn-cs"/>
            </a:endParaRPr>
          </a:p>
        </p:txBody>
      </p:sp>
    </p:spTree>
    <p:extLst>
      <p:ext uri="{BB962C8B-B14F-4D97-AF65-F5344CB8AC3E}">
        <p14:creationId xmlns:p14="http://schemas.microsoft.com/office/powerpoint/2010/main" val="4364515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A6043-C94E-6560-0186-1459432E8D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A17105-E556-62D0-5874-BC8B7A5E99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4D1041-8CC3-9002-3313-65D230E107FF}"/>
              </a:ext>
            </a:extLst>
          </p:cNvPr>
          <p:cNvSpPr>
            <a:spLocks noGrp="1"/>
          </p:cNvSpPr>
          <p:nvPr>
            <p:ph type="dt" sz="half" idx="10"/>
          </p:nvPr>
        </p:nvSpPr>
        <p:spPr/>
        <p:txBody>
          <a:bodyPr/>
          <a:lstStyle/>
          <a:p>
            <a:fld id="{75DD26A4-FA6F-40C2-80D6-58D0A2AA6FE8}" type="datetime1">
              <a:rPr lang="en-US" smtClean="0"/>
              <a:t>11/14/2023</a:t>
            </a:fld>
            <a:endParaRPr lang="en-US"/>
          </a:p>
        </p:txBody>
      </p:sp>
      <p:sp>
        <p:nvSpPr>
          <p:cNvPr id="5" name="Footer Placeholder 4">
            <a:extLst>
              <a:ext uri="{FF2B5EF4-FFF2-40B4-BE49-F238E27FC236}">
                <a16:creationId xmlns:a16="http://schemas.microsoft.com/office/drawing/2014/main" id="{8C1DC785-F1B3-9567-E8AA-414B5064CF48}"/>
              </a:ext>
            </a:extLst>
          </p:cNvPr>
          <p:cNvSpPr>
            <a:spLocks noGrp="1"/>
          </p:cNvSpPr>
          <p:nvPr>
            <p:ph type="ftr" sz="quarter" idx="11"/>
          </p:nvPr>
        </p:nvSpPr>
        <p:spPr/>
        <p:txBody>
          <a:bodyPr/>
          <a:lstStyle/>
          <a:p>
            <a:r>
              <a:rPr lang="en-US"/>
              <a:t>DRAFT - for discussion purposes only</a:t>
            </a:r>
          </a:p>
        </p:txBody>
      </p:sp>
      <p:sp>
        <p:nvSpPr>
          <p:cNvPr id="6" name="Slide Number Placeholder 5">
            <a:extLst>
              <a:ext uri="{FF2B5EF4-FFF2-40B4-BE49-F238E27FC236}">
                <a16:creationId xmlns:a16="http://schemas.microsoft.com/office/drawing/2014/main" id="{91419F8B-038C-D656-788C-CA16C40DE454}"/>
              </a:ext>
            </a:extLst>
          </p:cNvPr>
          <p:cNvSpPr>
            <a:spLocks noGrp="1"/>
          </p:cNvSpPr>
          <p:nvPr>
            <p:ph type="sldNum" sz="quarter" idx="12"/>
          </p:nvPr>
        </p:nvSpPr>
        <p:spPr/>
        <p:txBody>
          <a:bodyPr/>
          <a:lstStyle/>
          <a:p>
            <a:fld id="{CEE6EEDE-952A-4F31-85A9-A7B0A79AE689}" type="slidenum">
              <a:rPr lang="en-US" smtClean="0"/>
              <a:t>‹#›</a:t>
            </a:fld>
            <a:endParaRPr lang="en-US"/>
          </a:p>
        </p:txBody>
      </p:sp>
    </p:spTree>
    <p:extLst>
      <p:ext uri="{BB962C8B-B14F-4D97-AF65-F5344CB8AC3E}">
        <p14:creationId xmlns:p14="http://schemas.microsoft.com/office/powerpoint/2010/main" val="42465820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37A343-96D7-A597-6F02-553711FD9196}"/>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A3018A-4E25-3461-3514-C0F48CA9FB75}"/>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540648-A4B0-AB34-57B9-B6AAF879212E}"/>
              </a:ext>
            </a:extLst>
          </p:cNvPr>
          <p:cNvSpPr>
            <a:spLocks noGrp="1"/>
          </p:cNvSpPr>
          <p:nvPr>
            <p:ph type="dt" sz="half" idx="10"/>
          </p:nvPr>
        </p:nvSpPr>
        <p:spPr/>
        <p:txBody>
          <a:bodyPr/>
          <a:lstStyle/>
          <a:p>
            <a:fld id="{BE8F2518-3D3A-4789-9F53-6580A45EEAEC}" type="datetime1">
              <a:rPr lang="en-US" smtClean="0"/>
              <a:t>11/14/2023</a:t>
            </a:fld>
            <a:endParaRPr lang="en-US"/>
          </a:p>
        </p:txBody>
      </p:sp>
      <p:sp>
        <p:nvSpPr>
          <p:cNvPr id="5" name="Footer Placeholder 4">
            <a:extLst>
              <a:ext uri="{FF2B5EF4-FFF2-40B4-BE49-F238E27FC236}">
                <a16:creationId xmlns:a16="http://schemas.microsoft.com/office/drawing/2014/main" id="{AD724A61-AE28-E778-408D-C91A78A082E5}"/>
              </a:ext>
            </a:extLst>
          </p:cNvPr>
          <p:cNvSpPr>
            <a:spLocks noGrp="1"/>
          </p:cNvSpPr>
          <p:nvPr>
            <p:ph type="ftr" sz="quarter" idx="11"/>
          </p:nvPr>
        </p:nvSpPr>
        <p:spPr/>
        <p:txBody>
          <a:bodyPr/>
          <a:lstStyle/>
          <a:p>
            <a:r>
              <a:rPr lang="en-US"/>
              <a:t>DRAFT - for discussion purposes only</a:t>
            </a:r>
          </a:p>
        </p:txBody>
      </p:sp>
      <p:sp>
        <p:nvSpPr>
          <p:cNvPr id="6" name="Slide Number Placeholder 5">
            <a:extLst>
              <a:ext uri="{FF2B5EF4-FFF2-40B4-BE49-F238E27FC236}">
                <a16:creationId xmlns:a16="http://schemas.microsoft.com/office/drawing/2014/main" id="{50EF0A00-4168-C9DC-3683-DFA5EBE1C4AC}"/>
              </a:ext>
            </a:extLst>
          </p:cNvPr>
          <p:cNvSpPr>
            <a:spLocks noGrp="1"/>
          </p:cNvSpPr>
          <p:nvPr>
            <p:ph type="sldNum" sz="quarter" idx="12"/>
          </p:nvPr>
        </p:nvSpPr>
        <p:spPr/>
        <p:txBody>
          <a:bodyPr/>
          <a:lstStyle/>
          <a:p>
            <a:fld id="{CEE6EEDE-952A-4F31-85A9-A7B0A79AE689}" type="slidenum">
              <a:rPr lang="en-US" smtClean="0"/>
              <a:t>‹#›</a:t>
            </a:fld>
            <a:endParaRPr lang="en-US"/>
          </a:p>
        </p:txBody>
      </p:sp>
    </p:spTree>
    <p:extLst>
      <p:ext uri="{BB962C8B-B14F-4D97-AF65-F5344CB8AC3E}">
        <p14:creationId xmlns:p14="http://schemas.microsoft.com/office/powerpoint/2010/main" val="30457126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Shape 10"/>
        <p:cNvGrpSpPr/>
        <p:nvPr/>
      </p:nvGrpSpPr>
      <p:grpSpPr>
        <a:xfrm>
          <a:off x="0" y="0"/>
          <a:ext cx="0" cy="0"/>
          <a:chOff x="0" y="0"/>
          <a:chExt cx="0" cy="0"/>
        </a:xfrm>
      </p:grpSpPr>
      <p:sp>
        <p:nvSpPr>
          <p:cNvPr id="2" name="Rectangle 1">
            <a:extLst>
              <a:ext uri="{FF2B5EF4-FFF2-40B4-BE49-F238E27FC236}">
                <a16:creationId xmlns:a16="http://schemas.microsoft.com/office/drawing/2014/main" id="{24DAF24A-321F-458F-8D1E-75655D6BB9A2}"/>
              </a:ext>
            </a:extLst>
          </p:cNvPr>
          <p:cNvSpPr/>
          <p:nvPr userDrawn="1"/>
        </p:nvSpPr>
        <p:spPr>
          <a:xfrm>
            <a:off x="-1" y="0"/>
            <a:ext cx="9144001" cy="5143500"/>
          </a:xfrm>
          <a:prstGeom prst="rect">
            <a:avLst/>
          </a:prstGeom>
          <a:solidFill>
            <a:srgbClr val="1C7A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a:p>
        </p:txBody>
      </p:sp>
      <p:pic>
        <p:nvPicPr>
          <p:cNvPr id="3" name="Picture 2">
            <a:extLst>
              <a:ext uri="{FF2B5EF4-FFF2-40B4-BE49-F238E27FC236}">
                <a16:creationId xmlns:a16="http://schemas.microsoft.com/office/drawing/2014/main" id="{7F4FD012-C1E6-4820-BBD3-0050452BD3B4}"/>
              </a:ext>
            </a:extLst>
          </p:cNvPr>
          <p:cNvPicPr>
            <a:picLocks noChangeAspect="1"/>
          </p:cNvPicPr>
          <p:nvPr userDrawn="1"/>
        </p:nvPicPr>
        <p:blipFill>
          <a:blip r:embed="rId2"/>
          <a:stretch>
            <a:fillRect/>
          </a:stretch>
        </p:blipFill>
        <p:spPr>
          <a:xfrm>
            <a:off x="5822304" y="3596320"/>
            <a:ext cx="2450840" cy="1042211"/>
          </a:xfrm>
          <a:prstGeom prst="rect">
            <a:avLst/>
          </a:prstGeom>
        </p:spPr>
      </p:pic>
    </p:spTree>
    <p:extLst>
      <p:ext uri="{BB962C8B-B14F-4D97-AF65-F5344CB8AC3E}">
        <p14:creationId xmlns:p14="http://schemas.microsoft.com/office/powerpoint/2010/main" val="3102463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0"/>
        <p:cNvGrpSpPr/>
        <p:nvPr/>
      </p:nvGrpSpPr>
      <p:grpSpPr>
        <a:xfrm>
          <a:off x="0" y="0"/>
          <a:ext cx="0" cy="0"/>
          <a:chOff x="0" y="0"/>
          <a:chExt cx="0" cy="0"/>
        </a:xfrm>
      </p:grpSpPr>
      <p:pic>
        <p:nvPicPr>
          <p:cNvPr id="11" name="Shape 11" descr="cover.jpg"/>
          <p:cNvPicPr preferRelativeResize="0"/>
          <p:nvPr/>
        </p:nvPicPr>
        <p:blipFill rotWithShape="1">
          <a:blip r:embed="rId2">
            <a:alphaModFix/>
          </a:blip>
          <a:srcRect/>
          <a:stretch/>
        </p:blipFill>
        <p:spPr>
          <a:xfrm>
            <a:off x="0" y="535"/>
            <a:ext cx="9144000" cy="5142429"/>
          </a:xfrm>
          <a:prstGeom prst="rect">
            <a:avLst/>
          </a:prstGeom>
          <a:noFill/>
          <a:ln>
            <a:noFill/>
          </a:ln>
        </p:spPr>
      </p:pic>
      <p:pic>
        <p:nvPicPr>
          <p:cNvPr id="3" name="Picture 2">
            <a:extLst>
              <a:ext uri="{FF2B5EF4-FFF2-40B4-BE49-F238E27FC236}">
                <a16:creationId xmlns:a16="http://schemas.microsoft.com/office/drawing/2014/main" id="{7F4FD012-C1E6-4820-BBD3-0050452BD3B4}"/>
              </a:ext>
            </a:extLst>
          </p:cNvPr>
          <p:cNvPicPr>
            <a:picLocks noChangeAspect="1"/>
          </p:cNvPicPr>
          <p:nvPr userDrawn="1"/>
        </p:nvPicPr>
        <p:blipFill>
          <a:blip r:embed="rId3"/>
          <a:stretch>
            <a:fillRect/>
          </a:stretch>
        </p:blipFill>
        <p:spPr>
          <a:xfrm>
            <a:off x="5822303" y="3596319"/>
            <a:ext cx="2450840" cy="1042211"/>
          </a:xfrm>
          <a:prstGeom prst="rect">
            <a:avLst/>
          </a:prstGeom>
        </p:spPr>
      </p:pic>
    </p:spTree>
    <p:extLst>
      <p:ext uri="{BB962C8B-B14F-4D97-AF65-F5344CB8AC3E}">
        <p14:creationId xmlns:p14="http://schemas.microsoft.com/office/powerpoint/2010/main" val="562161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Document Outline">
    <p:spTree>
      <p:nvGrpSpPr>
        <p:cNvPr id="1" name="Shape 16"/>
        <p:cNvGrpSpPr/>
        <p:nvPr/>
      </p:nvGrpSpPr>
      <p:grpSpPr>
        <a:xfrm>
          <a:off x="0" y="0"/>
          <a:ext cx="0" cy="0"/>
          <a:chOff x="0" y="0"/>
          <a:chExt cx="0" cy="0"/>
        </a:xfrm>
      </p:grpSpPr>
      <p:sp>
        <p:nvSpPr>
          <p:cNvPr id="19" name="Shape 19"/>
          <p:cNvSpPr txBox="1">
            <a:spLocks noGrp="1"/>
          </p:cNvSpPr>
          <p:nvPr>
            <p:ph type="title"/>
          </p:nvPr>
        </p:nvSpPr>
        <p:spPr>
          <a:xfrm>
            <a:off x="1153475" y="493025"/>
            <a:ext cx="7166700" cy="546300"/>
          </a:xfrm>
          <a:prstGeom prst="rect">
            <a:avLst/>
          </a:prstGeom>
        </p:spPr>
        <p:txBody>
          <a:bodyPr lIns="91425" tIns="91425" rIns="91425" bIns="91425" anchor="t" anchorCtr="0"/>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endParaRPr dirty="0"/>
          </a:p>
        </p:txBody>
      </p:sp>
      <p:sp>
        <p:nvSpPr>
          <p:cNvPr id="5" name="Shape 25"/>
          <p:cNvSpPr txBox="1">
            <a:spLocks noGrp="1"/>
          </p:cNvSpPr>
          <p:nvPr>
            <p:ph type="body" idx="1"/>
          </p:nvPr>
        </p:nvSpPr>
        <p:spPr>
          <a:xfrm>
            <a:off x="1153475" y="1148707"/>
            <a:ext cx="7166700" cy="3212645"/>
          </a:xfrm>
          <a:prstGeom prst="rect">
            <a:avLst/>
          </a:prstGeom>
        </p:spPr>
        <p:txBody>
          <a:bodyPr lIns="91425" tIns="91425" rIns="91425" bIns="91425" anchor="t" anchorCtr="0"/>
          <a:lstStyle>
            <a:lvl1pPr lvl="0" rtl="0">
              <a:lnSpc>
                <a:spcPct val="100000"/>
              </a:lnSpc>
              <a:spcBef>
                <a:spcPts val="0"/>
              </a:spcBef>
              <a:defRPr/>
            </a:lvl1pPr>
            <a:lvl2pPr lvl="1" rtl="0">
              <a:lnSpc>
                <a:spcPct val="100000"/>
              </a:lnSpc>
              <a:spcBef>
                <a:spcPts val="0"/>
              </a:spcBef>
              <a:defRPr/>
            </a:lvl2pPr>
            <a:lvl3pPr lvl="2" rtl="0">
              <a:lnSpc>
                <a:spcPct val="100000"/>
              </a:lnSpc>
              <a:spcBef>
                <a:spcPts val="0"/>
              </a:spcBef>
              <a:defRPr/>
            </a:lvl3pPr>
            <a:lvl4pPr lvl="3" rtl="0">
              <a:lnSpc>
                <a:spcPct val="100000"/>
              </a:lnSpc>
              <a:spcBef>
                <a:spcPts val="0"/>
              </a:spcBef>
              <a:defRPr/>
            </a:lvl4pPr>
            <a:lvl5pPr lvl="4" rtl="0">
              <a:lnSpc>
                <a:spcPct val="100000"/>
              </a:lnSpc>
              <a:spcBef>
                <a:spcPts val="0"/>
              </a:spcBef>
              <a:defRPr/>
            </a:lvl5pPr>
            <a:lvl6pPr lvl="5" rtl="0">
              <a:lnSpc>
                <a:spcPct val="100000"/>
              </a:lnSpc>
              <a:spcBef>
                <a:spcPts val="0"/>
              </a:spcBef>
              <a:defRPr/>
            </a:lvl6pPr>
            <a:lvl7pPr lvl="6" rtl="0">
              <a:lnSpc>
                <a:spcPct val="100000"/>
              </a:lnSpc>
              <a:spcBef>
                <a:spcPts val="0"/>
              </a:spcBef>
              <a:defRPr/>
            </a:lvl7pPr>
            <a:lvl8pPr lvl="7" rtl="0">
              <a:lnSpc>
                <a:spcPct val="100000"/>
              </a:lnSpc>
              <a:spcBef>
                <a:spcPts val="0"/>
              </a:spcBef>
              <a:defRPr/>
            </a:lvl8pPr>
            <a:lvl9pPr lvl="8" rtl="0">
              <a:lnSpc>
                <a:spcPct val="100000"/>
              </a:lnSpc>
              <a:spcBef>
                <a:spcPts val="0"/>
              </a:spcBef>
              <a:defRPr/>
            </a:lvl9pPr>
          </a:lstStyle>
          <a:p>
            <a:endParaRPr dirty="0"/>
          </a:p>
        </p:txBody>
      </p:sp>
      <p:pic>
        <p:nvPicPr>
          <p:cNvPr id="4" name="Picture 3">
            <a:extLst>
              <a:ext uri="{FF2B5EF4-FFF2-40B4-BE49-F238E27FC236}">
                <a16:creationId xmlns:a16="http://schemas.microsoft.com/office/drawing/2014/main" id="{9D8F4649-7357-4C8D-A38A-5BB0F3641373}"/>
              </a:ext>
            </a:extLst>
          </p:cNvPr>
          <p:cNvPicPr>
            <a:picLocks noChangeAspect="1"/>
          </p:cNvPicPr>
          <p:nvPr userDrawn="1"/>
        </p:nvPicPr>
        <p:blipFill rotWithShape="1">
          <a:blip r:embed="rId2"/>
          <a:srcRect t="27659" b="34384"/>
          <a:stretch/>
        </p:blipFill>
        <p:spPr>
          <a:xfrm>
            <a:off x="6407284" y="4702357"/>
            <a:ext cx="2015015" cy="325244"/>
          </a:xfrm>
          <a:prstGeom prst="rect">
            <a:avLst/>
          </a:prstGeom>
        </p:spPr>
      </p:pic>
      <p:cxnSp>
        <p:nvCxnSpPr>
          <p:cNvPr id="3" name="Straight Connector 2">
            <a:extLst>
              <a:ext uri="{FF2B5EF4-FFF2-40B4-BE49-F238E27FC236}">
                <a16:creationId xmlns:a16="http://schemas.microsoft.com/office/drawing/2014/main" id="{581BAA6C-92A7-41C5-B511-F83E3CE8C7A3}"/>
              </a:ext>
            </a:extLst>
          </p:cNvPr>
          <p:cNvCxnSpPr/>
          <p:nvPr userDrawn="1"/>
        </p:nvCxnSpPr>
        <p:spPr>
          <a:xfrm>
            <a:off x="8469549" y="4702357"/>
            <a:ext cx="0" cy="325244"/>
          </a:xfrm>
          <a:prstGeom prst="line">
            <a:avLst/>
          </a:prstGeom>
          <a:ln>
            <a:solidFill>
              <a:srgbClr val="95CAF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6829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Shape 10"/>
        <p:cNvGrpSpPr/>
        <p:nvPr/>
      </p:nvGrpSpPr>
      <p:grpSpPr>
        <a:xfrm>
          <a:off x="0" y="0"/>
          <a:ext cx="0" cy="0"/>
          <a:chOff x="0" y="0"/>
          <a:chExt cx="0" cy="0"/>
        </a:xfrm>
      </p:grpSpPr>
      <p:sp>
        <p:nvSpPr>
          <p:cNvPr id="2" name="Rectangle 1">
            <a:extLst>
              <a:ext uri="{FF2B5EF4-FFF2-40B4-BE49-F238E27FC236}">
                <a16:creationId xmlns:a16="http://schemas.microsoft.com/office/drawing/2014/main" id="{24DAF24A-321F-458F-8D1E-75655D6BB9A2}"/>
              </a:ext>
            </a:extLst>
          </p:cNvPr>
          <p:cNvSpPr/>
          <p:nvPr userDrawn="1"/>
        </p:nvSpPr>
        <p:spPr>
          <a:xfrm>
            <a:off x="-1" y="0"/>
            <a:ext cx="9144001" cy="5143500"/>
          </a:xfrm>
          <a:prstGeom prst="rect">
            <a:avLst/>
          </a:prstGeom>
          <a:solidFill>
            <a:srgbClr val="1C7A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pic>
        <p:nvPicPr>
          <p:cNvPr id="3" name="Picture 2">
            <a:extLst>
              <a:ext uri="{FF2B5EF4-FFF2-40B4-BE49-F238E27FC236}">
                <a16:creationId xmlns:a16="http://schemas.microsoft.com/office/drawing/2014/main" id="{7F4FD012-C1E6-4820-BBD3-0050452BD3B4}"/>
              </a:ext>
            </a:extLst>
          </p:cNvPr>
          <p:cNvPicPr>
            <a:picLocks noChangeAspect="1"/>
          </p:cNvPicPr>
          <p:nvPr userDrawn="1"/>
        </p:nvPicPr>
        <p:blipFill>
          <a:blip r:embed="rId2"/>
          <a:stretch>
            <a:fillRect/>
          </a:stretch>
        </p:blipFill>
        <p:spPr>
          <a:xfrm>
            <a:off x="5822303" y="3596319"/>
            <a:ext cx="2450840" cy="1042211"/>
          </a:xfrm>
          <a:prstGeom prst="rect">
            <a:avLst/>
          </a:prstGeom>
        </p:spPr>
      </p:pic>
    </p:spTree>
    <p:extLst>
      <p:ext uri="{BB962C8B-B14F-4D97-AF65-F5344CB8AC3E}">
        <p14:creationId xmlns:p14="http://schemas.microsoft.com/office/powerpoint/2010/main" val="493527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Shape 10"/>
        <p:cNvGrpSpPr/>
        <p:nvPr/>
      </p:nvGrpSpPr>
      <p:grpSpPr>
        <a:xfrm>
          <a:off x="0" y="0"/>
          <a:ext cx="0" cy="0"/>
          <a:chOff x="0" y="0"/>
          <a:chExt cx="0" cy="0"/>
        </a:xfrm>
      </p:grpSpPr>
      <p:pic>
        <p:nvPicPr>
          <p:cNvPr id="11" name="Shape 11" descr="cover.jpg"/>
          <p:cNvPicPr preferRelativeResize="0"/>
          <p:nvPr/>
        </p:nvPicPr>
        <p:blipFill rotWithShape="1">
          <a:blip r:embed="rId2">
            <a:alphaModFix/>
          </a:blip>
          <a:srcRect/>
          <a:stretch/>
        </p:blipFill>
        <p:spPr>
          <a:xfrm>
            <a:off x="0" y="535"/>
            <a:ext cx="9144000" cy="5142429"/>
          </a:xfrm>
          <a:prstGeom prst="rect">
            <a:avLst/>
          </a:prstGeom>
          <a:noFill/>
          <a:ln>
            <a:noFill/>
          </a:ln>
        </p:spPr>
      </p:pic>
      <p:pic>
        <p:nvPicPr>
          <p:cNvPr id="3" name="Picture 2">
            <a:extLst>
              <a:ext uri="{FF2B5EF4-FFF2-40B4-BE49-F238E27FC236}">
                <a16:creationId xmlns:a16="http://schemas.microsoft.com/office/drawing/2014/main" id="{7F4FD012-C1E6-4820-BBD3-0050452BD3B4}"/>
              </a:ext>
            </a:extLst>
          </p:cNvPr>
          <p:cNvPicPr>
            <a:picLocks noChangeAspect="1"/>
          </p:cNvPicPr>
          <p:nvPr userDrawn="1"/>
        </p:nvPicPr>
        <p:blipFill>
          <a:blip r:embed="rId3"/>
          <a:stretch>
            <a:fillRect/>
          </a:stretch>
        </p:blipFill>
        <p:spPr>
          <a:xfrm>
            <a:off x="5822303" y="3596319"/>
            <a:ext cx="2450840" cy="1042211"/>
          </a:xfrm>
          <a:prstGeom prst="rect">
            <a:avLst/>
          </a:prstGeom>
        </p:spPr>
      </p:pic>
    </p:spTree>
    <p:extLst>
      <p:ext uri="{BB962C8B-B14F-4D97-AF65-F5344CB8AC3E}">
        <p14:creationId xmlns:p14="http://schemas.microsoft.com/office/powerpoint/2010/main" val="28010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ext ">
    <p:spTree>
      <p:nvGrpSpPr>
        <p:cNvPr id="1" name="Shape 21"/>
        <p:cNvGrpSpPr/>
        <p:nvPr/>
      </p:nvGrpSpPr>
      <p:grpSpPr>
        <a:xfrm>
          <a:off x="0" y="0"/>
          <a:ext cx="0" cy="0"/>
          <a:chOff x="0" y="0"/>
          <a:chExt cx="0" cy="0"/>
        </a:xfrm>
      </p:grpSpPr>
      <p:pic>
        <p:nvPicPr>
          <p:cNvPr id="22" name="Shape 22" descr="blankpage.jpg"/>
          <p:cNvPicPr preferRelativeResize="0"/>
          <p:nvPr/>
        </p:nvPicPr>
        <p:blipFill rotWithShape="1">
          <a:blip r:embed="rId2">
            <a:alphaModFix/>
          </a:blip>
          <a:srcRect/>
          <a:stretch/>
        </p:blipFill>
        <p:spPr>
          <a:xfrm>
            <a:off x="0" y="535"/>
            <a:ext cx="9144000" cy="5142429"/>
          </a:xfrm>
          <a:prstGeom prst="rect">
            <a:avLst/>
          </a:prstGeom>
          <a:noFill/>
          <a:ln>
            <a:noFill/>
          </a:ln>
        </p:spPr>
      </p:pic>
      <p:sp>
        <p:nvSpPr>
          <p:cNvPr id="24" name="Shape 24"/>
          <p:cNvSpPr txBox="1">
            <a:spLocks noGrp="1"/>
          </p:cNvSpPr>
          <p:nvPr>
            <p:ph type="title"/>
          </p:nvPr>
        </p:nvSpPr>
        <p:spPr>
          <a:xfrm>
            <a:off x="1153475" y="493025"/>
            <a:ext cx="7166700" cy="546300"/>
          </a:xfrm>
          <a:prstGeom prst="rect">
            <a:avLst/>
          </a:prstGeom>
        </p:spPr>
        <p:txBody>
          <a:bodyPr lIns="91425" tIns="91425" rIns="91425" bIns="91425" anchor="t" anchorCtr="0"/>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endParaRPr dirty="0"/>
          </a:p>
        </p:txBody>
      </p:sp>
      <p:sp>
        <p:nvSpPr>
          <p:cNvPr id="25" name="Shape 25"/>
          <p:cNvSpPr txBox="1">
            <a:spLocks noGrp="1"/>
          </p:cNvSpPr>
          <p:nvPr>
            <p:ph type="body" idx="1"/>
          </p:nvPr>
        </p:nvSpPr>
        <p:spPr>
          <a:xfrm>
            <a:off x="1153475" y="1148707"/>
            <a:ext cx="7166700" cy="3212645"/>
          </a:xfrm>
          <a:prstGeom prst="rect">
            <a:avLst/>
          </a:prstGeom>
        </p:spPr>
        <p:txBody>
          <a:bodyPr lIns="91425" tIns="91425" rIns="91425" bIns="91425" anchor="t" anchorCtr="0"/>
          <a:lstStyle>
            <a:lvl1pPr lvl="0" rtl="0">
              <a:lnSpc>
                <a:spcPct val="100000"/>
              </a:lnSpc>
              <a:spcBef>
                <a:spcPts val="0"/>
              </a:spcBef>
              <a:defRPr/>
            </a:lvl1pPr>
            <a:lvl2pPr lvl="1" rtl="0">
              <a:lnSpc>
                <a:spcPct val="100000"/>
              </a:lnSpc>
              <a:spcBef>
                <a:spcPts val="0"/>
              </a:spcBef>
              <a:defRPr/>
            </a:lvl2pPr>
            <a:lvl3pPr lvl="2" rtl="0">
              <a:lnSpc>
                <a:spcPct val="100000"/>
              </a:lnSpc>
              <a:spcBef>
                <a:spcPts val="0"/>
              </a:spcBef>
              <a:defRPr/>
            </a:lvl3pPr>
            <a:lvl4pPr lvl="3" rtl="0">
              <a:lnSpc>
                <a:spcPct val="100000"/>
              </a:lnSpc>
              <a:spcBef>
                <a:spcPts val="0"/>
              </a:spcBef>
              <a:defRPr/>
            </a:lvl4pPr>
            <a:lvl5pPr lvl="4" rtl="0">
              <a:lnSpc>
                <a:spcPct val="100000"/>
              </a:lnSpc>
              <a:spcBef>
                <a:spcPts val="0"/>
              </a:spcBef>
              <a:defRPr/>
            </a:lvl5pPr>
            <a:lvl6pPr lvl="5" rtl="0">
              <a:lnSpc>
                <a:spcPct val="100000"/>
              </a:lnSpc>
              <a:spcBef>
                <a:spcPts val="0"/>
              </a:spcBef>
              <a:defRPr/>
            </a:lvl6pPr>
            <a:lvl7pPr lvl="6" rtl="0">
              <a:lnSpc>
                <a:spcPct val="100000"/>
              </a:lnSpc>
              <a:spcBef>
                <a:spcPts val="0"/>
              </a:spcBef>
              <a:defRPr/>
            </a:lvl7pPr>
            <a:lvl8pPr lvl="7" rtl="0">
              <a:lnSpc>
                <a:spcPct val="100000"/>
              </a:lnSpc>
              <a:spcBef>
                <a:spcPts val="0"/>
              </a:spcBef>
              <a:defRPr/>
            </a:lvl8pPr>
            <a:lvl9pPr lvl="8" rtl="0">
              <a:lnSpc>
                <a:spcPct val="100000"/>
              </a:lnSpc>
              <a:spcBef>
                <a:spcPts val="0"/>
              </a:spcBef>
              <a:defRPr/>
            </a:lvl9pPr>
          </a:lstStyle>
          <a:p>
            <a:endParaRPr dirty="0"/>
          </a:p>
        </p:txBody>
      </p:sp>
    </p:spTree>
    <p:extLst>
      <p:ext uri="{BB962C8B-B14F-4D97-AF65-F5344CB8AC3E}">
        <p14:creationId xmlns:p14="http://schemas.microsoft.com/office/powerpoint/2010/main" val="15730354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1.jpg"/><Relationship Id="rId5" Type="http://schemas.openxmlformats.org/officeDocument/2006/relationships/theme" Target="../theme/theme4.xml"/><Relationship Id="rId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1.jp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5.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6.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Shape 6" descr="blankpage.jpg"/>
          <p:cNvPicPr preferRelativeResize="0"/>
          <p:nvPr userDrawn="1"/>
        </p:nvPicPr>
        <p:blipFill rotWithShape="1">
          <a:blip r:embed="rId6">
            <a:alphaModFix/>
          </a:blip>
          <a:srcRect/>
          <a:stretch/>
        </p:blipFill>
        <p:spPr>
          <a:xfrm>
            <a:off x="0" y="535"/>
            <a:ext cx="9144000" cy="5142429"/>
          </a:xfrm>
          <a:prstGeom prst="rect">
            <a:avLst/>
          </a:prstGeom>
          <a:noFill/>
          <a:ln>
            <a:noFill/>
          </a:ln>
        </p:spPr>
      </p:pic>
      <p:sp>
        <p:nvSpPr>
          <p:cNvPr id="7" name="Shape 7"/>
          <p:cNvSpPr txBox="1">
            <a:spLocks noGrp="1"/>
          </p:cNvSpPr>
          <p:nvPr>
            <p:ph type="title"/>
          </p:nvPr>
        </p:nvSpPr>
        <p:spPr>
          <a:xfrm>
            <a:off x="1168550" y="368825"/>
            <a:ext cx="7388433" cy="572700"/>
          </a:xfrm>
          <a:prstGeom prst="rect">
            <a:avLst/>
          </a:prstGeom>
          <a:noFill/>
          <a:ln>
            <a:noFill/>
          </a:ln>
        </p:spPr>
        <p:txBody>
          <a:bodyPr lIns="91425" tIns="91425" rIns="91425" bIns="91425" anchor="t" anchorCtr="0"/>
          <a:lstStyle>
            <a:lvl1pPr lvl="0" rtl="0">
              <a:spcBef>
                <a:spcPts val="0"/>
              </a:spcBef>
              <a:buClr>
                <a:srgbClr val="444444"/>
              </a:buClr>
              <a:buSzPct val="100000"/>
              <a:buFont typeface="Montserrat"/>
              <a:buNone/>
              <a:defRPr sz="2400">
                <a:solidFill>
                  <a:srgbClr val="444444"/>
                </a:solidFill>
                <a:latin typeface="Montserrat"/>
                <a:ea typeface="Montserrat"/>
                <a:cs typeface="Montserrat"/>
                <a:sym typeface="Montserrat"/>
              </a:defRPr>
            </a:lvl1pPr>
            <a:lvl2pPr lvl="1" rtl="0">
              <a:spcBef>
                <a:spcPts val="0"/>
              </a:spcBef>
              <a:buClr>
                <a:schemeClr val="dk1"/>
              </a:buClr>
              <a:buSzPct val="100000"/>
              <a:buNone/>
              <a:defRPr sz="2800">
                <a:solidFill>
                  <a:schemeClr val="dk1"/>
                </a:solidFill>
              </a:defRPr>
            </a:lvl2pPr>
            <a:lvl3pPr lvl="2" rtl="0">
              <a:spcBef>
                <a:spcPts val="0"/>
              </a:spcBef>
              <a:buClr>
                <a:schemeClr val="dk1"/>
              </a:buClr>
              <a:buSzPct val="100000"/>
              <a:buNone/>
              <a:defRPr sz="2800">
                <a:solidFill>
                  <a:schemeClr val="dk1"/>
                </a:solidFill>
              </a:defRPr>
            </a:lvl3pPr>
            <a:lvl4pPr lvl="3" rtl="0">
              <a:spcBef>
                <a:spcPts val="0"/>
              </a:spcBef>
              <a:buClr>
                <a:schemeClr val="dk1"/>
              </a:buClr>
              <a:buSzPct val="100000"/>
              <a:buNone/>
              <a:defRPr sz="2800">
                <a:solidFill>
                  <a:schemeClr val="dk1"/>
                </a:solidFill>
              </a:defRPr>
            </a:lvl4pPr>
            <a:lvl5pPr lvl="4" rtl="0">
              <a:spcBef>
                <a:spcPts val="0"/>
              </a:spcBef>
              <a:buClr>
                <a:schemeClr val="dk1"/>
              </a:buClr>
              <a:buSzPct val="100000"/>
              <a:buNone/>
              <a:defRPr sz="2800">
                <a:solidFill>
                  <a:schemeClr val="dk1"/>
                </a:solidFill>
              </a:defRPr>
            </a:lvl5pPr>
            <a:lvl6pPr lvl="5" rtl="0">
              <a:spcBef>
                <a:spcPts val="0"/>
              </a:spcBef>
              <a:buClr>
                <a:schemeClr val="dk1"/>
              </a:buClr>
              <a:buSzPct val="100000"/>
              <a:buNone/>
              <a:defRPr sz="2800">
                <a:solidFill>
                  <a:schemeClr val="dk1"/>
                </a:solidFill>
              </a:defRPr>
            </a:lvl6pPr>
            <a:lvl7pPr lvl="6" rtl="0">
              <a:spcBef>
                <a:spcPts val="0"/>
              </a:spcBef>
              <a:buClr>
                <a:schemeClr val="dk1"/>
              </a:buClr>
              <a:buSzPct val="100000"/>
              <a:buNone/>
              <a:defRPr sz="2800">
                <a:solidFill>
                  <a:schemeClr val="dk1"/>
                </a:solidFill>
              </a:defRPr>
            </a:lvl7pPr>
            <a:lvl8pPr lvl="7" rtl="0">
              <a:spcBef>
                <a:spcPts val="0"/>
              </a:spcBef>
              <a:buClr>
                <a:schemeClr val="dk1"/>
              </a:buClr>
              <a:buSzPct val="100000"/>
              <a:buNone/>
              <a:defRPr sz="2800">
                <a:solidFill>
                  <a:schemeClr val="dk1"/>
                </a:solidFill>
              </a:defRPr>
            </a:lvl8pPr>
            <a:lvl9pPr lvl="8" rtl="0">
              <a:spcBef>
                <a:spcPts val="0"/>
              </a:spcBef>
              <a:buClr>
                <a:schemeClr val="dk1"/>
              </a:buClr>
              <a:buSzPct val="100000"/>
              <a:buNone/>
              <a:defRPr sz="2800">
                <a:solidFill>
                  <a:schemeClr val="dk1"/>
                </a:solidFill>
              </a:defRPr>
            </a:lvl9pPr>
          </a:lstStyle>
          <a:p>
            <a:endParaRPr dirty="0"/>
          </a:p>
        </p:txBody>
      </p:sp>
      <p:sp>
        <p:nvSpPr>
          <p:cNvPr id="8" name="Shape 8"/>
          <p:cNvSpPr txBox="1">
            <a:spLocks noGrp="1"/>
          </p:cNvSpPr>
          <p:nvPr>
            <p:ph type="body" idx="1"/>
          </p:nvPr>
        </p:nvSpPr>
        <p:spPr>
          <a:xfrm>
            <a:off x="1166483" y="1017959"/>
            <a:ext cx="7390500" cy="3339965"/>
          </a:xfrm>
          <a:prstGeom prst="rect">
            <a:avLst/>
          </a:prstGeom>
          <a:noFill/>
          <a:ln>
            <a:noFill/>
          </a:ln>
        </p:spPr>
        <p:txBody>
          <a:bodyPr lIns="91425" tIns="91425" rIns="91425" bIns="91425" anchor="t" anchorCtr="0"/>
          <a:lstStyle>
            <a:lvl1pPr lvl="0" rtl="0">
              <a:lnSpc>
                <a:spcPct val="115000"/>
              </a:lnSpc>
              <a:spcBef>
                <a:spcPts val="0"/>
              </a:spcBef>
              <a:spcAft>
                <a:spcPts val="1600"/>
              </a:spcAft>
              <a:buClr>
                <a:schemeClr val="dk2"/>
              </a:buClr>
              <a:buSzPct val="100000"/>
              <a:buFont typeface="Open Sans"/>
              <a:defRPr sz="1800">
                <a:solidFill>
                  <a:schemeClr val="dk2"/>
                </a:solidFill>
                <a:latin typeface="Open Sans"/>
                <a:ea typeface="Open Sans"/>
                <a:cs typeface="Open Sans"/>
                <a:sym typeface="Open Sans"/>
              </a:defRPr>
            </a:lvl1pPr>
            <a:lvl2pPr lvl="1" rtl="0">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2pPr>
            <a:lvl3pPr lvl="2" rtl="0">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3pPr>
            <a:lvl4pPr lvl="3" rtl="0">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4pPr>
            <a:lvl5pPr lvl="4" rtl="0">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5pPr>
            <a:lvl6pPr lvl="5" rtl="0">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6pPr>
            <a:lvl7pPr lvl="6" rtl="0">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7pPr>
            <a:lvl8pPr lvl="7" rtl="0">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8pPr>
            <a:lvl9pPr lvl="8" rtl="0">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9pPr>
          </a:lstStyle>
          <a:p>
            <a:endParaRPr dirty="0"/>
          </a:p>
        </p:txBody>
      </p:sp>
    </p:spTree>
  </p:cSld>
  <p:clrMap bg1="lt1" tx1="dk1" bg2="dk2" tx2="lt2" accent1="accent1" accent2="accent2" accent3="accent3" accent4="accent4" accent5="accent5" accent6="accent6" hlink="hlink" folHlink="folHlink"/>
  <p:sldLayoutIdLst>
    <p:sldLayoutId id="2147483663" r:id="rId1"/>
    <p:sldLayoutId id="2147483666" r:id="rId2"/>
    <p:sldLayoutId id="2147483687" r:id="rId3"/>
    <p:sldLayoutId id="2147483707"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Shape 6" descr="blankpage.jpg"/>
          <p:cNvPicPr preferRelativeResize="0"/>
          <p:nvPr userDrawn="1"/>
        </p:nvPicPr>
        <p:blipFill rotWithShape="1">
          <a:blip r:embed="rId8">
            <a:alphaModFix/>
          </a:blip>
          <a:srcRect/>
          <a:stretch/>
        </p:blipFill>
        <p:spPr>
          <a:xfrm>
            <a:off x="0" y="535"/>
            <a:ext cx="9144000" cy="5142429"/>
          </a:xfrm>
          <a:prstGeom prst="rect">
            <a:avLst/>
          </a:prstGeom>
          <a:noFill/>
          <a:ln>
            <a:noFill/>
          </a:ln>
        </p:spPr>
      </p:pic>
      <p:sp>
        <p:nvSpPr>
          <p:cNvPr id="7" name="Shape 7"/>
          <p:cNvSpPr txBox="1">
            <a:spLocks noGrp="1"/>
          </p:cNvSpPr>
          <p:nvPr>
            <p:ph type="title"/>
          </p:nvPr>
        </p:nvSpPr>
        <p:spPr>
          <a:xfrm>
            <a:off x="1168550" y="368825"/>
            <a:ext cx="7388433" cy="572700"/>
          </a:xfrm>
          <a:prstGeom prst="rect">
            <a:avLst/>
          </a:prstGeom>
          <a:noFill/>
          <a:ln>
            <a:noFill/>
          </a:ln>
        </p:spPr>
        <p:txBody>
          <a:bodyPr lIns="91425" tIns="91425" rIns="91425" bIns="91425" anchor="t" anchorCtr="0"/>
          <a:lstStyle>
            <a:lvl1pPr lvl="0" rtl="0">
              <a:spcBef>
                <a:spcPts val="0"/>
              </a:spcBef>
              <a:buClr>
                <a:srgbClr val="444444"/>
              </a:buClr>
              <a:buSzPct val="100000"/>
              <a:buFont typeface="Montserrat"/>
              <a:buNone/>
              <a:defRPr sz="2400">
                <a:solidFill>
                  <a:srgbClr val="444444"/>
                </a:solidFill>
                <a:latin typeface="Montserrat"/>
                <a:ea typeface="Montserrat"/>
                <a:cs typeface="Montserrat"/>
                <a:sym typeface="Montserrat"/>
              </a:defRPr>
            </a:lvl1pPr>
            <a:lvl2pPr lvl="1" rtl="0">
              <a:spcBef>
                <a:spcPts val="0"/>
              </a:spcBef>
              <a:buClr>
                <a:schemeClr val="dk1"/>
              </a:buClr>
              <a:buSzPct val="100000"/>
              <a:buNone/>
              <a:defRPr sz="2800">
                <a:solidFill>
                  <a:schemeClr val="dk1"/>
                </a:solidFill>
              </a:defRPr>
            </a:lvl2pPr>
            <a:lvl3pPr lvl="2" rtl="0">
              <a:spcBef>
                <a:spcPts val="0"/>
              </a:spcBef>
              <a:buClr>
                <a:schemeClr val="dk1"/>
              </a:buClr>
              <a:buSzPct val="100000"/>
              <a:buNone/>
              <a:defRPr sz="2800">
                <a:solidFill>
                  <a:schemeClr val="dk1"/>
                </a:solidFill>
              </a:defRPr>
            </a:lvl3pPr>
            <a:lvl4pPr lvl="3" rtl="0">
              <a:spcBef>
                <a:spcPts val="0"/>
              </a:spcBef>
              <a:buClr>
                <a:schemeClr val="dk1"/>
              </a:buClr>
              <a:buSzPct val="100000"/>
              <a:buNone/>
              <a:defRPr sz="2800">
                <a:solidFill>
                  <a:schemeClr val="dk1"/>
                </a:solidFill>
              </a:defRPr>
            </a:lvl4pPr>
            <a:lvl5pPr lvl="4" rtl="0">
              <a:spcBef>
                <a:spcPts val="0"/>
              </a:spcBef>
              <a:buClr>
                <a:schemeClr val="dk1"/>
              </a:buClr>
              <a:buSzPct val="100000"/>
              <a:buNone/>
              <a:defRPr sz="2800">
                <a:solidFill>
                  <a:schemeClr val="dk1"/>
                </a:solidFill>
              </a:defRPr>
            </a:lvl5pPr>
            <a:lvl6pPr lvl="5" rtl="0">
              <a:spcBef>
                <a:spcPts val="0"/>
              </a:spcBef>
              <a:buClr>
                <a:schemeClr val="dk1"/>
              </a:buClr>
              <a:buSzPct val="100000"/>
              <a:buNone/>
              <a:defRPr sz="2800">
                <a:solidFill>
                  <a:schemeClr val="dk1"/>
                </a:solidFill>
              </a:defRPr>
            </a:lvl6pPr>
            <a:lvl7pPr lvl="6" rtl="0">
              <a:spcBef>
                <a:spcPts val="0"/>
              </a:spcBef>
              <a:buClr>
                <a:schemeClr val="dk1"/>
              </a:buClr>
              <a:buSzPct val="100000"/>
              <a:buNone/>
              <a:defRPr sz="2800">
                <a:solidFill>
                  <a:schemeClr val="dk1"/>
                </a:solidFill>
              </a:defRPr>
            </a:lvl7pPr>
            <a:lvl8pPr lvl="7" rtl="0">
              <a:spcBef>
                <a:spcPts val="0"/>
              </a:spcBef>
              <a:buClr>
                <a:schemeClr val="dk1"/>
              </a:buClr>
              <a:buSzPct val="100000"/>
              <a:buNone/>
              <a:defRPr sz="2800">
                <a:solidFill>
                  <a:schemeClr val="dk1"/>
                </a:solidFill>
              </a:defRPr>
            </a:lvl8pPr>
            <a:lvl9pPr lvl="8" rtl="0">
              <a:spcBef>
                <a:spcPts val="0"/>
              </a:spcBef>
              <a:buClr>
                <a:schemeClr val="dk1"/>
              </a:buClr>
              <a:buSzPct val="100000"/>
              <a:buNone/>
              <a:defRPr sz="2800">
                <a:solidFill>
                  <a:schemeClr val="dk1"/>
                </a:solidFill>
              </a:defRPr>
            </a:lvl9pPr>
          </a:lstStyle>
          <a:p>
            <a:endParaRPr dirty="0"/>
          </a:p>
        </p:txBody>
      </p:sp>
      <p:sp>
        <p:nvSpPr>
          <p:cNvPr id="8" name="Shape 8"/>
          <p:cNvSpPr txBox="1">
            <a:spLocks noGrp="1"/>
          </p:cNvSpPr>
          <p:nvPr>
            <p:ph type="body" idx="1"/>
          </p:nvPr>
        </p:nvSpPr>
        <p:spPr>
          <a:xfrm>
            <a:off x="1166483" y="1017959"/>
            <a:ext cx="7390500" cy="3339965"/>
          </a:xfrm>
          <a:prstGeom prst="rect">
            <a:avLst/>
          </a:prstGeom>
          <a:noFill/>
          <a:ln>
            <a:noFill/>
          </a:ln>
        </p:spPr>
        <p:txBody>
          <a:bodyPr lIns="91425" tIns="91425" rIns="91425" bIns="91425" anchor="t" anchorCtr="0"/>
          <a:lstStyle>
            <a:lvl1pPr lvl="0" rtl="0">
              <a:lnSpc>
                <a:spcPct val="115000"/>
              </a:lnSpc>
              <a:spcBef>
                <a:spcPts val="0"/>
              </a:spcBef>
              <a:spcAft>
                <a:spcPts val="1600"/>
              </a:spcAft>
              <a:buClr>
                <a:schemeClr val="dk2"/>
              </a:buClr>
              <a:buSzPct val="100000"/>
              <a:buFont typeface="Open Sans"/>
              <a:defRPr sz="1800">
                <a:solidFill>
                  <a:schemeClr val="dk2"/>
                </a:solidFill>
                <a:latin typeface="Open Sans"/>
                <a:ea typeface="Open Sans"/>
                <a:cs typeface="Open Sans"/>
                <a:sym typeface="Open Sans"/>
              </a:defRPr>
            </a:lvl1pPr>
            <a:lvl2pPr lvl="1" rtl="0">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2pPr>
            <a:lvl3pPr lvl="2" rtl="0">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3pPr>
            <a:lvl4pPr lvl="3" rtl="0">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4pPr>
            <a:lvl5pPr lvl="4" rtl="0">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5pPr>
            <a:lvl6pPr lvl="5" rtl="0">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6pPr>
            <a:lvl7pPr lvl="6" rtl="0">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7pPr>
            <a:lvl8pPr lvl="7" rtl="0">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8pPr>
            <a:lvl9pPr lvl="8" rtl="0">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9pPr>
          </a:lstStyle>
          <a:p>
            <a:endParaRPr dirty="0"/>
          </a:p>
        </p:txBody>
      </p:sp>
    </p:spTree>
    <p:extLst>
      <p:ext uri="{BB962C8B-B14F-4D97-AF65-F5344CB8AC3E}">
        <p14:creationId xmlns:p14="http://schemas.microsoft.com/office/powerpoint/2010/main" val="2815439816"/>
      </p:ext>
    </p:extLst>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2" r:id="rId4"/>
    <p:sldLayoutId id="2147483664" r:id="rId5"/>
    <p:sldLayoutId id="2147483667"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93B768-E4B5-9511-E215-1CBECAAA30F1}"/>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6F437C-B87B-4FB2-27D9-30F16AC2091F}"/>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A3A1B0-E471-3DF2-C03E-7D756F9C4E7D}"/>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61F0991-9F24-4230-9CDC-3A3AFB23C8B9}" type="datetime1">
              <a:rPr lang="en-US" smtClean="0"/>
              <a:t>11/14/2023</a:t>
            </a:fld>
            <a:endParaRPr lang="en-US"/>
          </a:p>
        </p:txBody>
      </p:sp>
      <p:sp>
        <p:nvSpPr>
          <p:cNvPr id="5" name="Footer Placeholder 4">
            <a:extLst>
              <a:ext uri="{FF2B5EF4-FFF2-40B4-BE49-F238E27FC236}">
                <a16:creationId xmlns:a16="http://schemas.microsoft.com/office/drawing/2014/main" id="{34F599AB-6A41-444C-2CCB-ADFBFAF85E3F}"/>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DRAFT - for discussion purposes only</a:t>
            </a:r>
          </a:p>
        </p:txBody>
      </p:sp>
      <p:sp>
        <p:nvSpPr>
          <p:cNvPr id="6" name="Slide Number Placeholder 5">
            <a:extLst>
              <a:ext uri="{FF2B5EF4-FFF2-40B4-BE49-F238E27FC236}">
                <a16:creationId xmlns:a16="http://schemas.microsoft.com/office/drawing/2014/main" id="{047A2210-FD32-B661-531D-79A2B7EDC8D9}"/>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EE6EEDE-952A-4F31-85A9-A7B0A79AE689}" type="slidenum">
              <a:rPr lang="en-US" smtClean="0"/>
              <a:t>‹#›</a:t>
            </a:fld>
            <a:endParaRPr lang="en-US"/>
          </a:p>
        </p:txBody>
      </p:sp>
    </p:spTree>
    <p:extLst>
      <p:ext uri="{BB962C8B-B14F-4D97-AF65-F5344CB8AC3E}">
        <p14:creationId xmlns:p14="http://schemas.microsoft.com/office/powerpoint/2010/main" val="385440737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Shape 6" descr="blankpage.jpg"/>
          <p:cNvPicPr preferRelativeResize="0"/>
          <p:nvPr userDrawn="1"/>
        </p:nvPicPr>
        <p:blipFill rotWithShape="1">
          <a:blip r:embed="rId6">
            <a:alphaModFix/>
          </a:blip>
          <a:srcRect/>
          <a:stretch/>
        </p:blipFill>
        <p:spPr>
          <a:xfrm>
            <a:off x="0" y="535"/>
            <a:ext cx="9144000" cy="5142429"/>
          </a:xfrm>
          <a:prstGeom prst="rect">
            <a:avLst/>
          </a:prstGeom>
          <a:noFill/>
          <a:ln>
            <a:noFill/>
          </a:ln>
        </p:spPr>
      </p:pic>
      <p:sp>
        <p:nvSpPr>
          <p:cNvPr id="7" name="Shape 7"/>
          <p:cNvSpPr txBox="1">
            <a:spLocks noGrp="1"/>
          </p:cNvSpPr>
          <p:nvPr>
            <p:ph type="title"/>
          </p:nvPr>
        </p:nvSpPr>
        <p:spPr>
          <a:xfrm>
            <a:off x="1168550" y="368825"/>
            <a:ext cx="7388433" cy="572700"/>
          </a:xfrm>
          <a:prstGeom prst="rect">
            <a:avLst/>
          </a:prstGeom>
          <a:noFill/>
          <a:ln>
            <a:noFill/>
          </a:ln>
        </p:spPr>
        <p:txBody>
          <a:bodyPr lIns="91425" tIns="91425" rIns="91425" bIns="91425" anchor="t" anchorCtr="0"/>
          <a:lstStyle>
            <a:lvl1pPr lvl="0" rtl="0">
              <a:spcBef>
                <a:spcPts val="0"/>
              </a:spcBef>
              <a:buClr>
                <a:srgbClr val="444444"/>
              </a:buClr>
              <a:buSzPct val="100000"/>
              <a:buFont typeface="Montserrat"/>
              <a:buNone/>
              <a:defRPr sz="2400">
                <a:solidFill>
                  <a:srgbClr val="444444"/>
                </a:solidFill>
                <a:latin typeface="Montserrat"/>
                <a:ea typeface="Montserrat"/>
                <a:cs typeface="Montserrat"/>
                <a:sym typeface="Montserrat"/>
              </a:defRPr>
            </a:lvl1pPr>
            <a:lvl2pPr lvl="1" rtl="0">
              <a:spcBef>
                <a:spcPts val="0"/>
              </a:spcBef>
              <a:buClr>
                <a:schemeClr val="dk1"/>
              </a:buClr>
              <a:buSzPct val="100000"/>
              <a:buNone/>
              <a:defRPr sz="2800">
                <a:solidFill>
                  <a:schemeClr val="dk1"/>
                </a:solidFill>
              </a:defRPr>
            </a:lvl2pPr>
            <a:lvl3pPr lvl="2" rtl="0">
              <a:spcBef>
                <a:spcPts val="0"/>
              </a:spcBef>
              <a:buClr>
                <a:schemeClr val="dk1"/>
              </a:buClr>
              <a:buSzPct val="100000"/>
              <a:buNone/>
              <a:defRPr sz="2800">
                <a:solidFill>
                  <a:schemeClr val="dk1"/>
                </a:solidFill>
              </a:defRPr>
            </a:lvl3pPr>
            <a:lvl4pPr lvl="3" rtl="0">
              <a:spcBef>
                <a:spcPts val="0"/>
              </a:spcBef>
              <a:buClr>
                <a:schemeClr val="dk1"/>
              </a:buClr>
              <a:buSzPct val="100000"/>
              <a:buNone/>
              <a:defRPr sz="2800">
                <a:solidFill>
                  <a:schemeClr val="dk1"/>
                </a:solidFill>
              </a:defRPr>
            </a:lvl4pPr>
            <a:lvl5pPr lvl="4" rtl="0">
              <a:spcBef>
                <a:spcPts val="0"/>
              </a:spcBef>
              <a:buClr>
                <a:schemeClr val="dk1"/>
              </a:buClr>
              <a:buSzPct val="100000"/>
              <a:buNone/>
              <a:defRPr sz="2800">
                <a:solidFill>
                  <a:schemeClr val="dk1"/>
                </a:solidFill>
              </a:defRPr>
            </a:lvl5pPr>
            <a:lvl6pPr lvl="5" rtl="0">
              <a:spcBef>
                <a:spcPts val="0"/>
              </a:spcBef>
              <a:buClr>
                <a:schemeClr val="dk1"/>
              </a:buClr>
              <a:buSzPct val="100000"/>
              <a:buNone/>
              <a:defRPr sz="2800">
                <a:solidFill>
                  <a:schemeClr val="dk1"/>
                </a:solidFill>
              </a:defRPr>
            </a:lvl6pPr>
            <a:lvl7pPr lvl="6" rtl="0">
              <a:spcBef>
                <a:spcPts val="0"/>
              </a:spcBef>
              <a:buClr>
                <a:schemeClr val="dk1"/>
              </a:buClr>
              <a:buSzPct val="100000"/>
              <a:buNone/>
              <a:defRPr sz="2800">
                <a:solidFill>
                  <a:schemeClr val="dk1"/>
                </a:solidFill>
              </a:defRPr>
            </a:lvl7pPr>
            <a:lvl8pPr lvl="7" rtl="0">
              <a:spcBef>
                <a:spcPts val="0"/>
              </a:spcBef>
              <a:buClr>
                <a:schemeClr val="dk1"/>
              </a:buClr>
              <a:buSzPct val="100000"/>
              <a:buNone/>
              <a:defRPr sz="2800">
                <a:solidFill>
                  <a:schemeClr val="dk1"/>
                </a:solidFill>
              </a:defRPr>
            </a:lvl8pPr>
            <a:lvl9pPr lvl="8" rtl="0">
              <a:spcBef>
                <a:spcPts val="0"/>
              </a:spcBef>
              <a:buClr>
                <a:schemeClr val="dk1"/>
              </a:buClr>
              <a:buSzPct val="100000"/>
              <a:buNone/>
              <a:defRPr sz="2800">
                <a:solidFill>
                  <a:schemeClr val="dk1"/>
                </a:solidFill>
              </a:defRPr>
            </a:lvl9pPr>
          </a:lstStyle>
          <a:p>
            <a:endParaRPr dirty="0"/>
          </a:p>
        </p:txBody>
      </p:sp>
      <p:sp>
        <p:nvSpPr>
          <p:cNvPr id="8" name="Shape 8"/>
          <p:cNvSpPr txBox="1">
            <a:spLocks noGrp="1"/>
          </p:cNvSpPr>
          <p:nvPr>
            <p:ph type="body" idx="1"/>
          </p:nvPr>
        </p:nvSpPr>
        <p:spPr>
          <a:xfrm>
            <a:off x="1166483" y="1017959"/>
            <a:ext cx="7390500" cy="3339965"/>
          </a:xfrm>
          <a:prstGeom prst="rect">
            <a:avLst/>
          </a:prstGeom>
          <a:noFill/>
          <a:ln>
            <a:noFill/>
          </a:ln>
        </p:spPr>
        <p:txBody>
          <a:bodyPr lIns="91425" tIns="91425" rIns="91425" bIns="91425" anchor="t" anchorCtr="0"/>
          <a:lstStyle>
            <a:lvl1pPr lvl="0" rtl="0">
              <a:lnSpc>
                <a:spcPct val="115000"/>
              </a:lnSpc>
              <a:spcBef>
                <a:spcPts val="0"/>
              </a:spcBef>
              <a:spcAft>
                <a:spcPts val="1600"/>
              </a:spcAft>
              <a:buClr>
                <a:schemeClr val="dk2"/>
              </a:buClr>
              <a:buSzPct val="100000"/>
              <a:buFont typeface="Open Sans"/>
              <a:defRPr sz="1800">
                <a:solidFill>
                  <a:schemeClr val="dk2"/>
                </a:solidFill>
                <a:latin typeface="Open Sans"/>
                <a:ea typeface="Open Sans"/>
                <a:cs typeface="Open Sans"/>
                <a:sym typeface="Open Sans"/>
              </a:defRPr>
            </a:lvl1pPr>
            <a:lvl2pPr lvl="1" rtl="0">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2pPr>
            <a:lvl3pPr lvl="2" rtl="0">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3pPr>
            <a:lvl4pPr lvl="3" rtl="0">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4pPr>
            <a:lvl5pPr lvl="4" rtl="0">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5pPr>
            <a:lvl6pPr lvl="5" rtl="0">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6pPr>
            <a:lvl7pPr lvl="6" rtl="0">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7pPr>
            <a:lvl8pPr lvl="7" rtl="0">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8pPr>
            <a:lvl9pPr lvl="8" rtl="0">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9pPr>
          </a:lstStyle>
          <a:p>
            <a:endParaRPr dirty="0"/>
          </a:p>
        </p:txBody>
      </p:sp>
    </p:spTree>
    <p:extLst>
      <p:ext uri="{BB962C8B-B14F-4D97-AF65-F5344CB8AC3E}">
        <p14:creationId xmlns:p14="http://schemas.microsoft.com/office/powerpoint/2010/main" val="2289058679"/>
      </p:ext>
    </p:extLst>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Shape 6" descr="blankpage.jpg"/>
          <p:cNvPicPr preferRelativeResize="0"/>
          <p:nvPr userDrawn="1"/>
        </p:nvPicPr>
        <p:blipFill rotWithShape="1">
          <a:blip r:embed="rId7">
            <a:alphaModFix/>
          </a:blip>
          <a:srcRect/>
          <a:stretch/>
        </p:blipFill>
        <p:spPr>
          <a:xfrm>
            <a:off x="0" y="536"/>
            <a:ext cx="9144000" cy="5142429"/>
          </a:xfrm>
          <a:prstGeom prst="rect">
            <a:avLst/>
          </a:prstGeom>
          <a:noFill/>
          <a:ln>
            <a:noFill/>
          </a:ln>
        </p:spPr>
      </p:pic>
      <p:sp>
        <p:nvSpPr>
          <p:cNvPr id="7" name="Shape 7"/>
          <p:cNvSpPr txBox="1">
            <a:spLocks noGrp="1"/>
          </p:cNvSpPr>
          <p:nvPr>
            <p:ph type="title"/>
          </p:nvPr>
        </p:nvSpPr>
        <p:spPr>
          <a:xfrm>
            <a:off x="1168550" y="368825"/>
            <a:ext cx="7388433" cy="572700"/>
          </a:xfrm>
          <a:prstGeom prst="rect">
            <a:avLst/>
          </a:prstGeom>
          <a:noFill/>
          <a:ln>
            <a:noFill/>
          </a:ln>
        </p:spPr>
        <p:txBody>
          <a:bodyPr lIns="91425" tIns="91425" rIns="91425" bIns="91425" anchor="t" anchorCtr="0"/>
          <a:lstStyle>
            <a:lvl1pPr lvl="0" rtl="0">
              <a:spcBef>
                <a:spcPts val="0"/>
              </a:spcBef>
              <a:buClr>
                <a:srgbClr val="444444"/>
              </a:buClr>
              <a:buSzPct val="100000"/>
              <a:buFont typeface="Montserrat"/>
              <a:buNone/>
              <a:defRPr sz="2400">
                <a:solidFill>
                  <a:srgbClr val="444444"/>
                </a:solidFill>
                <a:latin typeface="Montserrat"/>
                <a:ea typeface="Montserrat"/>
                <a:cs typeface="Montserrat"/>
                <a:sym typeface="Montserrat"/>
              </a:defRPr>
            </a:lvl1pPr>
            <a:lvl2pPr lvl="1" rtl="0">
              <a:spcBef>
                <a:spcPts val="0"/>
              </a:spcBef>
              <a:buClr>
                <a:schemeClr val="dk1"/>
              </a:buClr>
              <a:buSzPct val="100000"/>
              <a:buNone/>
              <a:defRPr sz="2800">
                <a:solidFill>
                  <a:schemeClr val="dk1"/>
                </a:solidFill>
              </a:defRPr>
            </a:lvl2pPr>
            <a:lvl3pPr lvl="2" rtl="0">
              <a:spcBef>
                <a:spcPts val="0"/>
              </a:spcBef>
              <a:buClr>
                <a:schemeClr val="dk1"/>
              </a:buClr>
              <a:buSzPct val="100000"/>
              <a:buNone/>
              <a:defRPr sz="2800">
                <a:solidFill>
                  <a:schemeClr val="dk1"/>
                </a:solidFill>
              </a:defRPr>
            </a:lvl3pPr>
            <a:lvl4pPr lvl="3" rtl="0">
              <a:spcBef>
                <a:spcPts val="0"/>
              </a:spcBef>
              <a:buClr>
                <a:schemeClr val="dk1"/>
              </a:buClr>
              <a:buSzPct val="100000"/>
              <a:buNone/>
              <a:defRPr sz="2800">
                <a:solidFill>
                  <a:schemeClr val="dk1"/>
                </a:solidFill>
              </a:defRPr>
            </a:lvl4pPr>
            <a:lvl5pPr lvl="4" rtl="0">
              <a:spcBef>
                <a:spcPts val="0"/>
              </a:spcBef>
              <a:buClr>
                <a:schemeClr val="dk1"/>
              </a:buClr>
              <a:buSzPct val="100000"/>
              <a:buNone/>
              <a:defRPr sz="2800">
                <a:solidFill>
                  <a:schemeClr val="dk1"/>
                </a:solidFill>
              </a:defRPr>
            </a:lvl5pPr>
            <a:lvl6pPr lvl="5" rtl="0">
              <a:spcBef>
                <a:spcPts val="0"/>
              </a:spcBef>
              <a:buClr>
                <a:schemeClr val="dk1"/>
              </a:buClr>
              <a:buSzPct val="100000"/>
              <a:buNone/>
              <a:defRPr sz="2800">
                <a:solidFill>
                  <a:schemeClr val="dk1"/>
                </a:solidFill>
              </a:defRPr>
            </a:lvl6pPr>
            <a:lvl7pPr lvl="6" rtl="0">
              <a:spcBef>
                <a:spcPts val="0"/>
              </a:spcBef>
              <a:buClr>
                <a:schemeClr val="dk1"/>
              </a:buClr>
              <a:buSzPct val="100000"/>
              <a:buNone/>
              <a:defRPr sz="2800">
                <a:solidFill>
                  <a:schemeClr val="dk1"/>
                </a:solidFill>
              </a:defRPr>
            </a:lvl7pPr>
            <a:lvl8pPr lvl="7" rtl="0">
              <a:spcBef>
                <a:spcPts val="0"/>
              </a:spcBef>
              <a:buClr>
                <a:schemeClr val="dk1"/>
              </a:buClr>
              <a:buSzPct val="100000"/>
              <a:buNone/>
              <a:defRPr sz="2800">
                <a:solidFill>
                  <a:schemeClr val="dk1"/>
                </a:solidFill>
              </a:defRPr>
            </a:lvl8pPr>
            <a:lvl9pPr lvl="8" rtl="0">
              <a:spcBef>
                <a:spcPts val="0"/>
              </a:spcBef>
              <a:buClr>
                <a:schemeClr val="dk1"/>
              </a:buClr>
              <a:buSzPct val="100000"/>
              <a:buNone/>
              <a:defRPr sz="2800">
                <a:solidFill>
                  <a:schemeClr val="dk1"/>
                </a:solidFill>
              </a:defRPr>
            </a:lvl9pPr>
          </a:lstStyle>
          <a:p>
            <a:endParaRPr dirty="0"/>
          </a:p>
        </p:txBody>
      </p:sp>
      <p:sp>
        <p:nvSpPr>
          <p:cNvPr id="8" name="Shape 8"/>
          <p:cNvSpPr txBox="1">
            <a:spLocks noGrp="1"/>
          </p:cNvSpPr>
          <p:nvPr>
            <p:ph type="body" idx="1"/>
          </p:nvPr>
        </p:nvSpPr>
        <p:spPr>
          <a:xfrm>
            <a:off x="1166483" y="1017960"/>
            <a:ext cx="7390500" cy="3339965"/>
          </a:xfrm>
          <a:prstGeom prst="rect">
            <a:avLst/>
          </a:prstGeom>
          <a:noFill/>
          <a:ln>
            <a:noFill/>
          </a:ln>
        </p:spPr>
        <p:txBody>
          <a:bodyPr lIns="91425" tIns="91425" rIns="91425" bIns="91425" anchor="t" anchorCtr="0"/>
          <a:lstStyle>
            <a:lvl1pPr lvl="0" rtl="0">
              <a:lnSpc>
                <a:spcPct val="115000"/>
              </a:lnSpc>
              <a:spcBef>
                <a:spcPts val="0"/>
              </a:spcBef>
              <a:spcAft>
                <a:spcPts val="1600"/>
              </a:spcAft>
              <a:buClr>
                <a:schemeClr val="dk2"/>
              </a:buClr>
              <a:buSzPct val="100000"/>
              <a:buFont typeface="Open Sans"/>
              <a:defRPr sz="1800">
                <a:solidFill>
                  <a:schemeClr val="dk2"/>
                </a:solidFill>
                <a:latin typeface="Open Sans"/>
                <a:ea typeface="Open Sans"/>
                <a:cs typeface="Open Sans"/>
                <a:sym typeface="Open Sans"/>
              </a:defRPr>
            </a:lvl1pPr>
            <a:lvl2pPr lvl="1" rtl="0">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2pPr>
            <a:lvl3pPr lvl="2" rtl="0">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3pPr>
            <a:lvl4pPr lvl="3" rtl="0">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4pPr>
            <a:lvl5pPr lvl="4" rtl="0">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5pPr>
            <a:lvl6pPr lvl="5" rtl="0">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6pPr>
            <a:lvl7pPr lvl="6" rtl="0">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7pPr>
            <a:lvl8pPr lvl="7" rtl="0">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8pPr>
            <a:lvl9pPr lvl="8" rtl="0">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9pPr>
          </a:lstStyle>
          <a:p>
            <a:endParaRPr dirty="0"/>
          </a:p>
        </p:txBody>
      </p:sp>
    </p:spTree>
    <p:extLst>
      <p:ext uri="{BB962C8B-B14F-4D97-AF65-F5344CB8AC3E}">
        <p14:creationId xmlns:p14="http://schemas.microsoft.com/office/powerpoint/2010/main" val="2847832813"/>
      </p:ext>
    </p:extLst>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93B768-E4B5-9511-E215-1CBECAAA30F1}"/>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6F437C-B87B-4FB2-27D9-30F16AC2091F}"/>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A3A1B0-E471-3DF2-C03E-7D756F9C4E7D}"/>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61F0991-9F24-4230-9CDC-3A3AFB23C8B9}" type="datetime1">
              <a:rPr lang="en-US" smtClean="0"/>
              <a:t>11/14/2023</a:t>
            </a:fld>
            <a:endParaRPr lang="en-US"/>
          </a:p>
        </p:txBody>
      </p:sp>
      <p:sp>
        <p:nvSpPr>
          <p:cNvPr id="5" name="Footer Placeholder 4">
            <a:extLst>
              <a:ext uri="{FF2B5EF4-FFF2-40B4-BE49-F238E27FC236}">
                <a16:creationId xmlns:a16="http://schemas.microsoft.com/office/drawing/2014/main" id="{34F599AB-6A41-444C-2CCB-ADFBFAF85E3F}"/>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DRAFT - for discussion purposes only</a:t>
            </a:r>
          </a:p>
        </p:txBody>
      </p:sp>
      <p:sp>
        <p:nvSpPr>
          <p:cNvPr id="6" name="Slide Number Placeholder 5">
            <a:extLst>
              <a:ext uri="{FF2B5EF4-FFF2-40B4-BE49-F238E27FC236}">
                <a16:creationId xmlns:a16="http://schemas.microsoft.com/office/drawing/2014/main" id="{047A2210-FD32-B661-531D-79A2B7EDC8D9}"/>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EE6EEDE-952A-4F31-85A9-A7B0A79AE689}" type="slidenum">
              <a:rPr lang="en-US" smtClean="0"/>
              <a:t>‹#›</a:t>
            </a:fld>
            <a:endParaRPr lang="en-US"/>
          </a:p>
        </p:txBody>
      </p:sp>
    </p:spTree>
    <p:extLst>
      <p:ext uri="{BB962C8B-B14F-4D97-AF65-F5344CB8AC3E}">
        <p14:creationId xmlns:p14="http://schemas.microsoft.com/office/powerpoint/2010/main" val="428741628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5.svg"/></Relationships>
</file>

<file path=ppt/slides/_rels/slide13.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18" Type="http://schemas.openxmlformats.org/officeDocument/2006/relationships/image" Target="../media/image3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17" Type="http://schemas.openxmlformats.org/officeDocument/2006/relationships/image" Target="../media/image30.png"/><Relationship Id="rId2" Type="http://schemas.openxmlformats.org/officeDocument/2006/relationships/notesSlide" Target="../notesSlides/notesSlide9.xml"/><Relationship Id="rId16" Type="http://schemas.openxmlformats.org/officeDocument/2006/relationships/image" Target="../media/image29.svg"/><Relationship Id="rId20" Type="http://schemas.openxmlformats.org/officeDocument/2006/relationships/image" Target="../media/image33.svg"/><Relationship Id="rId1" Type="http://schemas.openxmlformats.org/officeDocument/2006/relationships/slideLayout" Target="../slideLayouts/slideLayout6.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svg"/><Relationship Id="rId19" Type="http://schemas.openxmlformats.org/officeDocument/2006/relationships/image" Target="../media/image32.pn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svg"/><Relationship Id="rId18" Type="http://schemas.openxmlformats.org/officeDocument/2006/relationships/image" Target="../media/image20.pn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39.png"/><Relationship Id="rId17" Type="http://schemas.openxmlformats.org/officeDocument/2006/relationships/image" Target="../media/image44.svg"/><Relationship Id="rId2" Type="http://schemas.openxmlformats.org/officeDocument/2006/relationships/notesSlide" Target="../notesSlides/notesSlide13.xml"/><Relationship Id="rId16" Type="http://schemas.openxmlformats.org/officeDocument/2006/relationships/image" Target="../media/image43.png"/><Relationship Id="rId1" Type="http://schemas.openxmlformats.org/officeDocument/2006/relationships/slideLayout" Target="../slideLayouts/slideLayout6.xml"/><Relationship Id="rId6" Type="http://schemas.openxmlformats.org/officeDocument/2006/relationships/diagramColors" Target="../diagrams/colors5.xml"/><Relationship Id="rId11" Type="http://schemas.openxmlformats.org/officeDocument/2006/relationships/image" Target="../media/image38.svg"/><Relationship Id="rId5" Type="http://schemas.openxmlformats.org/officeDocument/2006/relationships/diagramQuickStyle" Target="../diagrams/quickStyle5.xml"/><Relationship Id="rId15" Type="http://schemas.openxmlformats.org/officeDocument/2006/relationships/image" Target="../media/image42.svg"/><Relationship Id="rId10" Type="http://schemas.openxmlformats.org/officeDocument/2006/relationships/image" Target="../media/image37.png"/><Relationship Id="rId19" Type="http://schemas.openxmlformats.org/officeDocument/2006/relationships/image" Target="../media/image21.svg"/><Relationship Id="rId4" Type="http://schemas.openxmlformats.org/officeDocument/2006/relationships/diagramLayout" Target="../diagrams/layout5.xml"/><Relationship Id="rId9" Type="http://schemas.openxmlformats.org/officeDocument/2006/relationships/image" Target="../media/image36.svg"/><Relationship Id="rId14" Type="http://schemas.openxmlformats.org/officeDocument/2006/relationships/image" Target="../media/image41.png"/></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4.svg"/><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image" Target="../media/image43.png"/><Relationship Id="rId17" Type="http://schemas.openxmlformats.org/officeDocument/2006/relationships/image" Target="../media/image46.svg"/><Relationship Id="rId2" Type="http://schemas.openxmlformats.org/officeDocument/2006/relationships/notesSlide" Target="../notesSlides/notesSlide14.xml"/><Relationship Id="rId16" Type="http://schemas.openxmlformats.org/officeDocument/2006/relationships/image" Target="../media/image45.png"/><Relationship Id="rId1" Type="http://schemas.openxmlformats.org/officeDocument/2006/relationships/slideLayout" Target="../slideLayouts/slideLayout6.xml"/><Relationship Id="rId6" Type="http://schemas.openxmlformats.org/officeDocument/2006/relationships/diagramColors" Target="../diagrams/colors6.xml"/><Relationship Id="rId11" Type="http://schemas.openxmlformats.org/officeDocument/2006/relationships/image" Target="../media/image40.svg"/><Relationship Id="rId5" Type="http://schemas.openxmlformats.org/officeDocument/2006/relationships/diagramQuickStyle" Target="../diagrams/quickStyle6.xml"/><Relationship Id="rId15" Type="http://schemas.openxmlformats.org/officeDocument/2006/relationships/image" Target="../media/image21.svg"/><Relationship Id="rId10" Type="http://schemas.openxmlformats.org/officeDocument/2006/relationships/image" Target="../media/image39.png"/><Relationship Id="rId4" Type="http://schemas.openxmlformats.org/officeDocument/2006/relationships/diagramLayout" Target="../diagrams/layout6.xml"/><Relationship Id="rId9" Type="http://schemas.openxmlformats.org/officeDocument/2006/relationships/image" Target="../media/image38.svg"/><Relationship Id="rId1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chart" Target="../charts/chart1.xml"/><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microsoft.com/office/2007/relationships/media" Target="../media/media1.m4a"/><Relationship Id="rId1" Type="http://schemas.openxmlformats.org/officeDocument/2006/relationships/audio" Target="NULL" TargetMode="External"/><Relationship Id="rId5" Type="http://schemas.openxmlformats.org/officeDocument/2006/relationships/image" Target="../media/image48.png"/><Relationship Id="rId4"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hyperlink" Target="https://doi.org/10.1111/iwj.1" TargetMode="External"/><Relationship Id="rId7" Type="http://schemas.openxmlformats.org/officeDocument/2006/relationships/hyperlink" Target="https://files.hudexchange.info/reports/published/CoC_PopSub_CoC_PA-500-2022_PA_2022.pdf"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hyperlink" Target="https://www.sciencedirect.com/science/article/pii/S0003497520306329" TargetMode="External"/><Relationship Id="rId5" Type="http://schemas.openxmlformats.org/officeDocument/2006/relationships/hyperlink" Target="https://www.phila.gov/media/20220713130058/OD-Stat-Annual-Report-2021-FINAL.pdf" TargetMode="External"/><Relationship Id="rId4" Type="http://schemas.openxmlformats.org/officeDocument/2006/relationships/hyperlink" Target="https://doi.org/10.1111/iwj.13572https:/www.ncbi.nlm.nih.gov/pmc/articles/PMC8450795/"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 name="TextBox 2"/>
          <p:cNvSpPr txBox="1"/>
          <p:nvPr/>
        </p:nvSpPr>
        <p:spPr>
          <a:xfrm>
            <a:off x="1228060" y="1506836"/>
            <a:ext cx="6687880" cy="138499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sym typeface="Arial"/>
              </a:rPr>
              <a:t>INNOVATIVE SOLUTIONS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sym typeface="Arial"/>
              </a:rPr>
              <a:t>TO ADDRESS THE XYLAZINE CRISIS</a:t>
            </a:r>
          </a:p>
          <a:p>
            <a:pPr algn="ctr" defTabSz="685800">
              <a:defRPr/>
            </a:pPr>
            <a:r>
              <a:rPr kumimoji="0" lang="en-US" sz="2800" b="1"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sym typeface="Arial"/>
              </a:rPr>
              <a:t>IN PHILADELPHIA </a:t>
            </a:r>
          </a:p>
        </p:txBody>
      </p:sp>
      <p:sp>
        <p:nvSpPr>
          <p:cNvPr id="2" name="Rectangle 1">
            <a:extLst>
              <a:ext uri="{FF2B5EF4-FFF2-40B4-BE49-F238E27FC236}">
                <a16:creationId xmlns:a16="http://schemas.microsoft.com/office/drawing/2014/main" id="{261710EB-53C1-F03D-6358-5E7D4846819D}"/>
              </a:ext>
            </a:extLst>
          </p:cNvPr>
          <p:cNvSpPr/>
          <p:nvPr/>
        </p:nvSpPr>
        <p:spPr>
          <a:xfrm>
            <a:off x="6612636" y="4672584"/>
            <a:ext cx="1801368" cy="475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latin typeface="Arial"/>
              </a:rPr>
              <a:t>Nov </a:t>
            </a:r>
            <a:r>
              <a:rPr kumimoji="0" lang="en-US" sz="1400" b="0" i="0" u="none" strike="noStrike" kern="0" cap="none" spc="0" normalizeH="0" baseline="0" noProof="0" dirty="0">
                <a:ln>
                  <a:noFill/>
                </a:ln>
                <a:solidFill>
                  <a:srgbClr val="FFFFFF"/>
                </a:solidFill>
                <a:effectLst/>
                <a:uLnTx/>
                <a:uFillTx/>
                <a:latin typeface="Arial"/>
                <a:ea typeface="+mn-ea"/>
                <a:cs typeface="+mn-cs"/>
                <a:sym typeface="Arial"/>
              </a:rPr>
              <a:t>2023</a:t>
            </a:r>
          </a:p>
        </p:txBody>
      </p:sp>
    </p:spTree>
    <p:extLst>
      <p:ext uri="{BB962C8B-B14F-4D97-AF65-F5344CB8AC3E}">
        <p14:creationId xmlns:p14="http://schemas.microsoft.com/office/powerpoint/2010/main" val="1991434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 name="TextBox 2"/>
          <p:cNvSpPr txBox="1"/>
          <p:nvPr/>
        </p:nvSpPr>
        <p:spPr>
          <a:xfrm>
            <a:off x="0" y="1523370"/>
            <a:ext cx="9144000" cy="144655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sym typeface="Arial"/>
              </a:rPr>
              <a:t>Innovative Solution #</a:t>
            </a:r>
            <a:r>
              <a:rPr lang="en-US" sz="2400" b="1" dirty="0">
                <a:solidFill>
                  <a:srgbClr val="FFFFFF"/>
                </a:solidFill>
                <a:latin typeface="Calibri" panose="020F0502020204030204" pitchFamily="34" charset="0"/>
                <a:ea typeface="Calibri" panose="020F0502020204030204" pitchFamily="34" charset="0"/>
                <a:cs typeface="Calibri" panose="020F0502020204030204" pitchFamily="34" charset="0"/>
              </a:rPr>
              <a:t>3</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3200" dirty="0">
                <a:solidFill>
                  <a:srgbClr val="FFAB40">
                    <a:lumMod val="60000"/>
                    <a:lumOff val="40000"/>
                  </a:srgbClr>
                </a:solidFill>
                <a:latin typeface="Calibri" panose="020F0502020204030204" pitchFamily="34" charset="0"/>
                <a:ea typeface="Calibri" panose="020F0502020204030204" pitchFamily="34" charset="0"/>
                <a:cs typeface="Calibri" panose="020F0502020204030204" pitchFamily="34" charset="0"/>
              </a:rPr>
              <a:t>The Philly Model: ASAM Level 4 Post Acute Care </a:t>
            </a:r>
            <a:br>
              <a:rPr lang="en-US" sz="3200" dirty="0">
                <a:solidFill>
                  <a:srgbClr val="FFAB40">
                    <a:lumMod val="60000"/>
                    <a:lumOff val="40000"/>
                  </a:srgbClr>
                </a:solidFill>
                <a:latin typeface="Calibri" panose="020F0502020204030204" pitchFamily="34" charset="0"/>
                <a:ea typeface="Calibri" panose="020F0502020204030204" pitchFamily="34" charset="0"/>
                <a:cs typeface="Calibri" panose="020F0502020204030204" pitchFamily="34" charset="0"/>
              </a:rPr>
            </a:br>
            <a:r>
              <a:rPr lang="en-US" sz="3200" dirty="0">
                <a:solidFill>
                  <a:srgbClr val="FFAB40">
                    <a:lumMod val="60000"/>
                    <a:lumOff val="40000"/>
                  </a:srgbClr>
                </a:solidFill>
                <a:latin typeface="Calibri" panose="020F0502020204030204" pitchFamily="34" charset="0"/>
                <a:ea typeface="Calibri" panose="020F0502020204030204" pitchFamily="34" charset="0"/>
                <a:cs typeface="Calibri" panose="020F0502020204030204" pitchFamily="34" charset="0"/>
              </a:rPr>
              <a:t>(L4PA Program)</a:t>
            </a:r>
          </a:p>
        </p:txBody>
      </p:sp>
      <p:sp>
        <p:nvSpPr>
          <p:cNvPr id="2" name="Rectangle 1">
            <a:extLst>
              <a:ext uri="{FF2B5EF4-FFF2-40B4-BE49-F238E27FC236}">
                <a16:creationId xmlns:a16="http://schemas.microsoft.com/office/drawing/2014/main" id="{261710EB-53C1-F03D-6358-5E7D4846819D}"/>
              </a:ext>
            </a:extLst>
          </p:cNvPr>
          <p:cNvSpPr/>
          <p:nvPr/>
        </p:nvSpPr>
        <p:spPr>
          <a:xfrm>
            <a:off x="6612636" y="4672584"/>
            <a:ext cx="1801368" cy="475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Arial"/>
                <a:ea typeface="+mn-ea"/>
                <a:cs typeface="+mn-cs"/>
                <a:sym typeface="Arial"/>
              </a:rPr>
              <a:t>August 2023</a:t>
            </a:r>
          </a:p>
        </p:txBody>
      </p:sp>
    </p:spTree>
    <p:extLst>
      <p:ext uri="{BB962C8B-B14F-4D97-AF65-F5344CB8AC3E}">
        <p14:creationId xmlns:p14="http://schemas.microsoft.com/office/powerpoint/2010/main" val="961686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130F1F5-2FEF-57AC-C513-BC3AD09FA8C0}"/>
              </a:ext>
            </a:extLst>
          </p:cNvPr>
          <p:cNvSpPr>
            <a:spLocks noGrp="1"/>
          </p:cNvSpPr>
          <p:nvPr>
            <p:ph type="title"/>
          </p:nvPr>
        </p:nvSpPr>
        <p:spPr>
          <a:xfrm>
            <a:off x="2981368" y="276555"/>
            <a:ext cx="3168207" cy="546300"/>
          </a:xfrm>
        </p:spPr>
        <p:txBody>
          <a:bodyPr/>
          <a:lstStyle/>
          <a:p>
            <a:r>
              <a:rPr lang="en-US" dirty="0">
                <a:solidFill>
                  <a:schemeClr val="tx1"/>
                </a:solidFill>
              </a:rPr>
              <a:t>CASE EXAMPLES</a:t>
            </a:r>
          </a:p>
        </p:txBody>
      </p:sp>
      <p:sp>
        <p:nvSpPr>
          <p:cNvPr id="7" name="Text Placeholder 2">
            <a:extLst>
              <a:ext uri="{FF2B5EF4-FFF2-40B4-BE49-F238E27FC236}">
                <a16:creationId xmlns:a16="http://schemas.microsoft.com/office/drawing/2014/main" id="{7227F4C5-1EED-4C8F-D76A-1D27860AFAEC}"/>
              </a:ext>
            </a:extLst>
          </p:cNvPr>
          <p:cNvSpPr>
            <a:spLocks noGrp="1"/>
          </p:cNvSpPr>
          <p:nvPr>
            <p:ph type="body" idx="1"/>
          </p:nvPr>
        </p:nvSpPr>
        <p:spPr>
          <a:xfrm>
            <a:off x="301803" y="765115"/>
            <a:ext cx="4263669" cy="3714617"/>
          </a:xfrm>
        </p:spPr>
        <p:txBody>
          <a:bodyPr/>
          <a:lstStyle/>
          <a:p>
            <a:r>
              <a:rPr lang="en-US" dirty="0">
                <a:solidFill>
                  <a:schemeClr val="tx1"/>
                </a:solidFill>
              </a:rPr>
              <a:t>62-year-old female</a:t>
            </a:r>
          </a:p>
          <a:p>
            <a:pPr>
              <a:spcAft>
                <a:spcPts val="0"/>
              </a:spcAft>
            </a:pPr>
            <a:r>
              <a:rPr lang="en-US" sz="1400" b="1" dirty="0">
                <a:solidFill>
                  <a:schemeClr val="tx1"/>
                </a:solidFill>
              </a:rPr>
              <a:t>Diagnoses: </a:t>
            </a:r>
          </a:p>
          <a:p>
            <a:pPr marL="347663" indent="-171450">
              <a:spcAft>
                <a:spcPts val="600"/>
              </a:spcAft>
              <a:buFont typeface="Arial" panose="020B0604020202020204" pitchFamily="34" charset="0"/>
              <a:buChar char="•"/>
            </a:pPr>
            <a:r>
              <a:rPr lang="en-US" sz="1200" dirty="0">
                <a:solidFill>
                  <a:schemeClr val="tx1"/>
                </a:solidFill>
              </a:rPr>
              <a:t>Polysubstance Use Disorder (cocaine + heroin)</a:t>
            </a:r>
          </a:p>
          <a:p>
            <a:pPr marL="347663" indent="-171450">
              <a:spcAft>
                <a:spcPts val="600"/>
              </a:spcAft>
              <a:buFont typeface="Arial" panose="020B0604020202020204" pitchFamily="34" charset="0"/>
              <a:buChar char="•"/>
            </a:pPr>
            <a:r>
              <a:rPr lang="en-US" sz="1200" dirty="0">
                <a:solidFill>
                  <a:schemeClr val="tx1"/>
                </a:solidFill>
              </a:rPr>
              <a:t>Multiple toe amputations</a:t>
            </a:r>
            <a:endParaRPr lang="en-US" sz="1400" dirty="0">
              <a:solidFill>
                <a:schemeClr val="tx1"/>
              </a:solidFill>
            </a:endParaRPr>
          </a:p>
          <a:p>
            <a:pPr marL="347663" indent="-171450">
              <a:spcAft>
                <a:spcPts val="600"/>
              </a:spcAft>
              <a:buFont typeface="Arial" panose="020B0604020202020204" pitchFamily="34" charset="0"/>
              <a:buChar char="•"/>
            </a:pPr>
            <a:r>
              <a:rPr lang="en-US" sz="1200" dirty="0">
                <a:solidFill>
                  <a:schemeClr val="tx1"/>
                </a:solidFill>
              </a:rPr>
              <a:t>Wounds status post (s/p) multiple surgeries</a:t>
            </a:r>
          </a:p>
          <a:p>
            <a:pPr>
              <a:spcAft>
                <a:spcPts val="600"/>
              </a:spcAft>
            </a:pPr>
            <a:r>
              <a:rPr lang="en-US" sz="1400" b="1" dirty="0">
                <a:solidFill>
                  <a:schemeClr val="tx1"/>
                </a:solidFill>
              </a:rPr>
              <a:t>Medications: </a:t>
            </a:r>
            <a:r>
              <a:rPr lang="en-US" sz="1400" dirty="0">
                <a:solidFill>
                  <a:schemeClr val="tx1"/>
                </a:solidFill>
              </a:rPr>
              <a:t>P</a:t>
            </a:r>
            <a:r>
              <a:rPr lang="en-US" sz="1200" dirty="0">
                <a:solidFill>
                  <a:schemeClr val="tx1"/>
                </a:solidFill>
              </a:rPr>
              <a:t>ain medications and medications for opioid use disorder (MOUD)</a:t>
            </a:r>
            <a:endParaRPr lang="en-US" sz="1200" b="1" dirty="0">
              <a:solidFill>
                <a:schemeClr val="tx1"/>
              </a:solidFill>
            </a:endParaRPr>
          </a:p>
          <a:p>
            <a:pPr>
              <a:spcAft>
                <a:spcPts val="600"/>
              </a:spcAft>
            </a:pPr>
            <a:r>
              <a:rPr lang="en-US" sz="1400" b="1" dirty="0">
                <a:solidFill>
                  <a:schemeClr val="tx1"/>
                </a:solidFill>
              </a:rPr>
              <a:t>Post-Acute Treatment: </a:t>
            </a:r>
            <a:r>
              <a:rPr lang="en-US" sz="1200" dirty="0">
                <a:solidFill>
                  <a:schemeClr val="tx1"/>
                </a:solidFill>
              </a:rPr>
              <a:t>Wound care every other day</a:t>
            </a:r>
          </a:p>
          <a:p>
            <a:pPr>
              <a:spcAft>
                <a:spcPts val="600"/>
              </a:spcAft>
            </a:pPr>
            <a:r>
              <a:rPr lang="en-US" sz="1400" b="1" dirty="0">
                <a:solidFill>
                  <a:schemeClr val="tx1"/>
                </a:solidFill>
              </a:rPr>
              <a:t>Length of Stay (LOS): </a:t>
            </a:r>
            <a:r>
              <a:rPr lang="en-US" sz="1200" dirty="0">
                <a:solidFill>
                  <a:schemeClr val="tx1"/>
                </a:solidFill>
              </a:rPr>
              <a:t>27 days</a:t>
            </a:r>
          </a:p>
          <a:p>
            <a:pPr>
              <a:spcAft>
                <a:spcPts val="600"/>
              </a:spcAft>
            </a:pPr>
            <a:r>
              <a:rPr lang="en-US" sz="1400" b="1" dirty="0">
                <a:solidFill>
                  <a:schemeClr val="tx1"/>
                </a:solidFill>
              </a:rPr>
              <a:t>BARRIERS FOR DISCHARGE:</a:t>
            </a:r>
          </a:p>
          <a:p>
            <a:pPr marL="347663" indent="-171450">
              <a:spcAft>
                <a:spcPts val="600"/>
              </a:spcAft>
              <a:buFont typeface="Arial" panose="020B0604020202020204" pitchFamily="34" charset="0"/>
              <a:buChar char="•"/>
            </a:pPr>
            <a:r>
              <a:rPr lang="en-US" sz="1200" dirty="0">
                <a:solidFill>
                  <a:schemeClr val="tx1"/>
                </a:solidFill>
              </a:rPr>
              <a:t>Recent incarceration</a:t>
            </a:r>
          </a:p>
          <a:p>
            <a:pPr marL="347663" indent="-171450">
              <a:spcAft>
                <a:spcPts val="600"/>
              </a:spcAft>
              <a:buFont typeface="Arial" panose="020B0604020202020204" pitchFamily="34" charset="0"/>
              <a:buChar char="•"/>
            </a:pPr>
            <a:r>
              <a:rPr lang="en-US" sz="1200" dirty="0">
                <a:solidFill>
                  <a:schemeClr val="tx1"/>
                </a:solidFill>
              </a:rPr>
              <a:t>Experiencing homelessness</a:t>
            </a:r>
          </a:p>
          <a:p>
            <a:pPr marL="347663" indent="-171450">
              <a:spcAft>
                <a:spcPts val="600"/>
              </a:spcAft>
              <a:buFont typeface="Arial" panose="020B0604020202020204" pitchFamily="34" charset="0"/>
              <a:buChar char="•"/>
            </a:pPr>
            <a:r>
              <a:rPr lang="en-US" sz="1200" dirty="0">
                <a:solidFill>
                  <a:schemeClr val="tx1"/>
                </a:solidFill>
              </a:rPr>
              <a:t>Polysubstance use on admission</a:t>
            </a:r>
          </a:p>
          <a:p>
            <a:pPr marL="461963" indent="-285750">
              <a:spcAft>
                <a:spcPts val="600"/>
              </a:spcAft>
              <a:buFont typeface="Arial" panose="020B0604020202020204" pitchFamily="34" charset="0"/>
              <a:buChar char="•"/>
            </a:pPr>
            <a:endParaRPr lang="en-US" dirty="0"/>
          </a:p>
          <a:p>
            <a:pPr marL="461963" indent="-285750">
              <a:spcAft>
                <a:spcPts val="0"/>
              </a:spcAft>
              <a:buFont typeface="Arial" panose="020B0604020202020204" pitchFamily="34" charset="0"/>
              <a:buChar char="•"/>
            </a:pPr>
            <a:endParaRPr lang="en-US" dirty="0"/>
          </a:p>
        </p:txBody>
      </p:sp>
      <p:sp>
        <p:nvSpPr>
          <p:cNvPr id="8" name="Text Placeholder 2">
            <a:extLst>
              <a:ext uri="{FF2B5EF4-FFF2-40B4-BE49-F238E27FC236}">
                <a16:creationId xmlns:a16="http://schemas.microsoft.com/office/drawing/2014/main" id="{491534E8-D99C-52E8-1465-9BBE59AB1FE5}"/>
              </a:ext>
            </a:extLst>
          </p:cNvPr>
          <p:cNvSpPr txBox="1">
            <a:spLocks/>
          </p:cNvSpPr>
          <p:nvPr/>
        </p:nvSpPr>
        <p:spPr>
          <a:xfrm>
            <a:off x="4717872" y="835600"/>
            <a:ext cx="4257140" cy="3573645"/>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1600"/>
              </a:spcAft>
              <a:buClr>
                <a:schemeClr val="dk2"/>
              </a:buClr>
              <a:buSzPct val="100000"/>
              <a:buFont typeface="Open Sans"/>
              <a:buNone/>
              <a:defRPr sz="1800" b="0"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2pPr>
            <a:lvl3pPr marR="0" lvl="2" algn="l" rtl="0">
              <a:lnSpc>
                <a:spcPct val="100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3pPr>
            <a:lvl4pPr marR="0" lvl="3" algn="l" rtl="0">
              <a:lnSpc>
                <a:spcPct val="100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4pPr>
            <a:lvl5pPr marR="0" lvl="4" algn="l" rtl="0">
              <a:lnSpc>
                <a:spcPct val="100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5pPr>
            <a:lvl6pPr marR="0" lvl="5" algn="l" rtl="0">
              <a:lnSpc>
                <a:spcPct val="100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6pPr>
            <a:lvl7pPr marR="0" lvl="6" algn="l" rtl="0">
              <a:lnSpc>
                <a:spcPct val="100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7pPr>
            <a:lvl8pPr marR="0" lvl="7" algn="l" rtl="0">
              <a:lnSpc>
                <a:spcPct val="100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8pPr>
            <a:lvl9pPr marR="0" lvl="8" algn="l" rtl="0">
              <a:lnSpc>
                <a:spcPct val="100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9pPr>
          </a:lstStyle>
          <a:p>
            <a:r>
              <a:rPr lang="en-US" dirty="0">
                <a:solidFill>
                  <a:schemeClr val="tx1"/>
                </a:solidFill>
              </a:rPr>
              <a:t>34-year-old male</a:t>
            </a:r>
          </a:p>
          <a:p>
            <a:pPr>
              <a:spcAft>
                <a:spcPts val="0"/>
              </a:spcAft>
            </a:pPr>
            <a:r>
              <a:rPr lang="en-US" sz="1400" b="1" dirty="0">
                <a:solidFill>
                  <a:schemeClr val="tx1"/>
                </a:solidFill>
              </a:rPr>
              <a:t>Diagnoses: </a:t>
            </a:r>
          </a:p>
          <a:p>
            <a:pPr marL="347663" indent="-171450">
              <a:spcAft>
                <a:spcPts val="600"/>
              </a:spcAft>
              <a:buFont typeface="Arial" panose="020B0604020202020204" pitchFamily="34" charset="0"/>
              <a:buChar char="•"/>
            </a:pPr>
            <a:r>
              <a:rPr lang="en-US" sz="1200" dirty="0">
                <a:solidFill>
                  <a:schemeClr val="tx1"/>
                </a:solidFill>
              </a:rPr>
              <a:t>History of IV Fentanyl use</a:t>
            </a:r>
          </a:p>
          <a:p>
            <a:pPr marL="347663" indent="-171450">
              <a:spcAft>
                <a:spcPts val="600"/>
              </a:spcAft>
              <a:buFont typeface="Arial" panose="020B0604020202020204" pitchFamily="34" charset="0"/>
              <a:buChar char="•"/>
            </a:pPr>
            <a:r>
              <a:rPr lang="en-US" sz="1200" dirty="0">
                <a:solidFill>
                  <a:schemeClr val="tx1"/>
                </a:solidFill>
              </a:rPr>
              <a:t>Bacteremia endocarditis</a:t>
            </a:r>
            <a:endParaRPr lang="en-US" sz="1400" dirty="0">
              <a:solidFill>
                <a:schemeClr val="tx1"/>
              </a:solidFill>
            </a:endParaRPr>
          </a:p>
          <a:p>
            <a:pPr>
              <a:spcAft>
                <a:spcPts val="600"/>
              </a:spcAft>
            </a:pPr>
            <a:endParaRPr lang="en-US" sz="1400" b="1" dirty="0">
              <a:solidFill>
                <a:schemeClr val="tx1"/>
              </a:solidFill>
            </a:endParaRPr>
          </a:p>
          <a:p>
            <a:pPr>
              <a:spcAft>
                <a:spcPts val="600"/>
              </a:spcAft>
            </a:pPr>
            <a:r>
              <a:rPr lang="en-US" sz="1400" b="1" dirty="0">
                <a:solidFill>
                  <a:schemeClr val="tx1"/>
                </a:solidFill>
              </a:rPr>
              <a:t>Medications: </a:t>
            </a:r>
            <a:r>
              <a:rPr lang="en-US" sz="1200" dirty="0">
                <a:solidFill>
                  <a:schemeClr val="tx1"/>
                </a:solidFill>
              </a:rPr>
              <a:t>Chronic Methadone</a:t>
            </a:r>
            <a:endParaRPr lang="en-US" sz="1200" b="1" dirty="0">
              <a:solidFill>
                <a:schemeClr val="tx1"/>
              </a:solidFill>
            </a:endParaRPr>
          </a:p>
          <a:p>
            <a:pPr>
              <a:spcAft>
                <a:spcPts val="600"/>
              </a:spcAft>
            </a:pPr>
            <a:r>
              <a:rPr lang="en-US" sz="1400" b="1" dirty="0">
                <a:solidFill>
                  <a:schemeClr val="tx1"/>
                </a:solidFill>
              </a:rPr>
              <a:t>Post-Acute Treatment: </a:t>
            </a:r>
            <a:r>
              <a:rPr lang="en-US" sz="1200" dirty="0">
                <a:solidFill>
                  <a:schemeClr val="tx1"/>
                </a:solidFill>
              </a:rPr>
              <a:t>6 weeks IV antibiotics via peripherally inserted central catheter (PICC) line</a:t>
            </a:r>
          </a:p>
          <a:p>
            <a:pPr>
              <a:spcAft>
                <a:spcPts val="600"/>
              </a:spcAft>
            </a:pPr>
            <a:r>
              <a:rPr lang="en-US" sz="1400" b="1" dirty="0">
                <a:solidFill>
                  <a:schemeClr val="tx1"/>
                </a:solidFill>
              </a:rPr>
              <a:t>Length of Stay (LOS)</a:t>
            </a:r>
            <a:r>
              <a:rPr lang="en-US" sz="1400" dirty="0">
                <a:solidFill>
                  <a:schemeClr val="tx1"/>
                </a:solidFill>
              </a:rPr>
              <a:t>: </a:t>
            </a:r>
            <a:r>
              <a:rPr lang="en-US" sz="1200" dirty="0">
                <a:solidFill>
                  <a:schemeClr val="tx1"/>
                </a:solidFill>
              </a:rPr>
              <a:t>46 days</a:t>
            </a:r>
          </a:p>
          <a:p>
            <a:pPr>
              <a:spcAft>
                <a:spcPts val="600"/>
              </a:spcAft>
            </a:pPr>
            <a:r>
              <a:rPr lang="en-US" sz="1400" b="1" dirty="0">
                <a:solidFill>
                  <a:schemeClr val="tx1"/>
                </a:solidFill>
              </a:rPr>
              <a:t>BARRIERS FOR DISCHARGE:</a:t>
            </a:r>
          </a:p>
          <a:p>
            <a:pPr marL="347663" indent="-171450">
              <a:spcAft>
                <a:spcPts val="600"/>
              </a:spcAft>
              <a:buFont typeface="Arial" panose="020B0604020202020204" pitchFamily="34" charset="0"/>
              <a:buChar char="•"/>
            </a:pPr>
            <a:r>
              <a:rPr lang="en-US" sz="1200" dirty="0">
                <a:solidFill>
                  <a:schemeClr val="tx1"/>
                </a:solidFill>
              </a:rPr>
              <a:t>Experiencing homelessness</a:t>
            </a:r>
          </a:p>
          <a:p>
            <a:pPr marL="347663" indent="-171450">
              <a:spcAft>
                <a:spcPts val="600"/>
              </a:spcAft>
              <a:buFont typeface="Arial" panose="020B0604020202020204" pitchFamily="34" charset="0"/>
              <a:buChar char="•"/>
            </a:pPr>
            <a:r>
              <a:rPr lang="en-US" sz="1200" dirty="0">
                <a:solidFill>
                  <a:schemeClr val="tx1"/>
                </a:solidFill>
              </a:rPr>
              <a:t>Substance use disorder</a:t>
            </a:r>
          </a:p>
          <a:p>
            <a:pPr marL="176213">
              <a:spcAft>
                <a:spcPts val="600"/>
              </a:spcAft>
            </a:pPr>
            <a:endParaRPr lang="en-US" sz="1200" dirty="0"/>
          </a:p>
          <a:p>
            <a:pPr marL="347663" indent="-171450">
              <a:spcAft>
                <a:spcPts val="600"/>
              </a:spcAft>
              <a:buFont typeface="Arial" panose="020B0604020202020204" pitchFamily="34" charset="0"/>
              <a:buChar char="•"/>
            </a:pPr>
            <a:endParaRPr lang="en-US" sz="1200" dirty="0"/>
          </a:p>
          <a:p>
            <a:pPr marL="176213">
              <a:spcAft>
                <a:spcPts val="600"/>
              </a:spcAft>
            </a:pPr>
            <a:endParaRPr lang="en-US" sz="1200" dirty="0"/>
          </a:p>
          <a:p>
            <a:pPr marL="461963" indent="-285750">
              <a:spcAft>
                <a:spcPts val="0"/>
              </a:spcAft>
              <a:buFont typeface="Arial" panose="020B0604020202020204" pitchFamily="34" charset="0"/>
              <a:buChar char="•"/>
            </a:pPr>
            <a:endParaRPr lang="en-US" dirty="0"/>
          </a:p>
          <a:p>
            <a:pPr marL="461963" indent="-285750">
              <a:spcAft>
                <a:spcPts val="0"/>
              </a:spcAft>
              <a:buFont typeface="Arial" panose="020B0604020202020204" pitchFamily="34" charset="0"/>
              <a:buChar char="•"/>
            </a:pPr>
            <a:endParaRPr lang="en-US" dirty="0"/>
          </a:p>
        </p:txBody>
      </p:sp>
      <p:cxnSp>
        <p:nvCxnSpPr>
          <p:cNvPr id="9" name="Straight Connector 8">
            <a:extLst>
              <a:ext uri="{FF2B5EF4-FFF2-40B4-BE49-F238E27FC236}">
                <a16:creationId xmlns:a16="http://schemas.microsoft.com/office/drawing/2014/main" id="{1B694CC3-AED0-3A16-1CC4-2F9C9ECC714D}"/>
              </a:ext>
            </a:extLst>
          </p:cNvPr>
          <p:cNvCxnSpPr/>
          <p:nvPr/>
        </p:nvCxnSpPr>
        <p:spPr>
          <a:xfrm>
            <a:off x="4565472" y="1051965"/>
            <a:ext cx="6528" cy="3400913"/>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0154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516" y="214953"/>
            <a:ext cx="7543800" cy="1088068"/>
          </a:xfrm>
        </p:spPr>
        <p:txBody>
          <a:bodyPr>
            <a:normAutofit/>
          </a:bodyPr>
          <a:lstStyle/>
          <a:p>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CRITICAL SUCCESS FACTORS</a:t>
            </a:r>
          </a:p>
        </p:txBody>
      </p:sp>
      <p:graphicFrame>
        <p:nvGraphicFramePr>
          <p:cNvPr id="5" name="Content Placeholder 2">
            <a:extLst>
              <a:ext uri="{FF2B5EF4-FFF2-40B4-BE49-F238E27FC236}">
                <a16:creationId xmlns:a16="http://schemas.microsoft.com/office/drawing/2014/main" id="{C328CAE2-8EBD-FB9A-E183-54F41C5C4925}"/>
              </a:ext>
            </a:extLst>
          </p:cNvPr>
          <p:cNvGraphicFramePr>
            <a:graphicFrameLocks noGrp="1"/>
          </p:cNvGraphicFramePr>
          <p:nvPr>
            <p:ph idx="1"/>
            <p:extLst>
              <p:ext uri="{D42A27DB-BD31-4B8C-83A1-F6EECF244321}">
                <p14:modId xmlns:p14="http://schemas.microsoft.com/office/powerpoint/2010/main" val="2964975094"/>
              </p:ext>
            </p:extLst>
          </p:nvPr>
        </p:nvGraphicFramePr>
        <p:xfrm>
          <a:off x="320040" y="560646"/>
          <a:ext cx="8449056" cy="29157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phic 3" descr="Cycle with people outline">
            <a:extLst>
              <a:ext uri="{FF2B5EF4-FFF2-40B4-BE49-F238E27FC236}">
                <a16:creationId xmlns:a16="http://schemas.microsoft.com/office/drawing/2014/main" id="{75D0A693-4209-926D-BE12-BD6192FC2A8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050024" y="1104138"/>
            <a:ext cx="914400" cy="914400"/>
          </a:xfrm>
          <a:prstGeom prst="rect">
            <a:avLst/>
          </a:prstGeom>
        </p:spPr>
      </p:pic>
      <p:sp>
        <p:nvSpPr>
          <p:cNvPr id="3" name="TextBox 2">
            <a:extLst>
              <a:ext uri="{FF2B5EF4-FFF2-40B4-BE49-F238E27FC236}">
                <a16:creationId xmlns:a16="http://schemas.microsoft.com/office/drawing/2014/main" id="{A1637D7E-A765-348D-8EDB-E64DAC61C87D}"/>
              </a:ext>
            </a:extLst>
          </p:cNvPr>
          <p:cNvSpPr txBox="1"/>
          <p:nvPr/>
        </p:nvSpPr>
        <p:spPr>
          <a:xfrm>
            <a:off x="475488" y="3219552"/>
            <a:ext cx="2752344" cy="1169551"/>
          </a:xfrm>
          <a:prstGeom prst="rect">
            <a:avLst/>
          </a:prstGeom>
          <a:noFill/>
        </p:spPr>
        <p:txBody>
          <a:bodyPr wrap="square" rtlCol="0">
            <a:spAutoFit/>
          </a:bodyPr>
          <a:lstStyle/>
          <a:p>
            <a:r>
              <a:rPr lang="en-US" i="1" dirty="0">
                <a:latin typeface="Calibri" panose="020F0502020204030204" pitchFamily="34" charset="0"/>
                <a:ea typeface="Calibri" panose="020F0502020204030204" pitchFamily="34" charset="0"/>
                <a:cs typeface="Calibri" panose="020F0502020204030204" pitchFamily="34" charset="0"/>
              </a:rPr>
              <a:t>Crisis requiring load-balancing-like leadership across facilities and systems within provider, payer, public health and governmental agencies</a:t>
            </a:r>
          </a:p>
        </p:txBody>
      </p:sp>
      <p:sp>
        <p:nvSpPr>
          <p:cNvPr id="6" name="TextBox 5">
            <a:extLst>
              <a:ext uri="{FF2B5EF4-FFF2-40B4-BE49-F238E27FC236}">
                <a16:creationId xmlns:a16="http://schemas.microsoft.com/office/drawing/2014/main" id="{B12DCBD1-861A-41C4-EBEE-77778E7D1DBC}"/>
              </a:ext>
            </a:extLst>
          </p:cNvPr>
          <p:cNvSpPr txBox="1"/>
          <p:nvPr/>
        </p:nvSpPr>
        <p:spPr>
          <a:xfrm>
            <a:off x="3611880" y="3203008"/>
            <a:ext cx="2752344" cy="954107"/>
          </a:xfrm>
          <a:prstGeom prst="rect">
            <a:avLst/>
          </a:prstGeom>
          <a:noFill/>
        </p:spPr>
        <p:txBody>
          <a:bodyPr wrap="square" rtlCol="0">
            <a:spAutoFit/>
          </a:bodyPr>
          <a:lstStyle/>
          <a:p>
            <a:r>
              <a:rPr lang="en-US" i="1" dirty="0">
                <a:latin typeface="Calibri" panose="020F0502020204030204" pitchFamily="34" charset="0"/>
                <a:ea typeface="Calibri" panose="020F0502020204030204" pitchFamily="34" charset="0"/>
                <a:cs typeface="Calibri" panose="020F0502020204030204" pitchFamily="34" charset="0"/>
              </a:rPr>
              <a:t>Stakeholders with shared concern seeking to deepen understanding through learning in action while grappling with real-life questions</a:t>
            </a:r>
          </a:p>
        </p:txBody>
      </p:sp>
      <p:sp>
        <p:nvSpPr>
          <p:cNvPr id="8" name="TextBox 7">
            <a:extLst>
              <a:ext uri="{FF2B5EF4-FFF2-40B4-BE49-F238E27FC236}">
                <a16:creationId xmlns:a16="http://schemas.microsoft.com/office/drawing/2014/main" id="{0DEF3591-CAB8-21BD-C47B-F1C0D414AFB9}"/>
              </a:ext>
            </a:extLst>
          </p:cNvPr>
          <p:cNvSpPr txBox="1"/>
          <p:nvPr/>
        </p:nvSpPr>
        <p:spPr>
          <a:xfrm>
            <a:off x="6537960" y="3235564"/>
            <a:ext cx="2176272" cy="954107"/>
          </a:xfrm>
          <a:prstGeom prst="rect">
            <a:avLst/>
          </a:prstGeom>
          <a:noFill/>
        </p:spPr>
        <p:txBody>
          <a:bodyPr wrap="square" rtlCol="0">
            <a:spAutoFit/>
          </a:bodyPr>
          <a:lstStyle/>
          <a:p>
            <a:r>
              <a:rPr lang="en-US" i="1" dirty="0">
                <a:latin typeface="Calibri" panose="020F0502020204030204" pitchFamily="34" charset="0"/>
                <a:ea typeface="Calibri" panose="020F0502020204030204" pitchFamily="34" charset="0"/>
                <a:cs typeface="Calibri" panose="020F0502020204030204" pitchFamily="34" charset="0"/>
              </a:rPr>
              <a:t>Evidence-based strategies to facilitate exploration, adoption, implementation and sustainment </a:t>
            </a:r>
          </a:p>
        </p:txBody>
      </p:sp>
    </p:spTree>
    <p:extLst>
      <p:ext uri="{BB962C8B-B14F-4D97-AF65-F5344CB8AC3E}">
        <p14:creationId xmlns:p14="http://schemas.microsoft.com/office/powerpoint/2010/main" val="637700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5642D556-F4F3-7E51-8F9C-716655FA172D}"/>
              </a:ext>
            </a:extLst>
          </p:cNvPr>
          <p:cNvSpPr/>
          <p:nvPr/>
        </p:nvSpPr>
        <p:spPr>
          <a:xfrm>
            <a:off x="3551463" y="1538178"/>
            <a:ext cx="1747158" cy="169819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050"/>
          </a:p>
        </p:txBody>
      </p:sp>
      <p:sp>
        <p:nvSpPr>
          <p:cNvPr id="7" name="Oval 6">
            <a:extLst>
              <a:ext uri="{FF2B5EF4-FFF2-40B4-BE49-F238E27FC236}">
                <a16:creationId xmlns:a16="http://schemas.microsoft.com/office/drawing/2014/main" id="{D8310C01-715C-A214-3022-914116552127}"/>
              </a:ext>
            </a:extLst>
          </p:cNvPr>
          <p:cNvSpPr/>
          <p:nvPr/>
        </p:nvSpPr>
        <p:spPr>
          <a:xfrm>
            <a:off x="3700134" y="1768166"/>
            <a:ext cx="1449816" cy="12603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75" b="1" dirty="0">
                <a:solidFill>
                  <a:schemeClr val="accent5"/>
                </a:solidFill>
              </a:rPr>
              <a:t>Guiding Principles</a:t>
            </a:r>
          </a:p>
        </p:txBody>
      </p:sp>
      <p:sp>
        <p:nvSpPr>
          <p:cNvPr id="8" name="Rectangle: Rounded Corners 7">
            <a:extLst>
              <a:ext uri="{FF2B5EF4-FFF2-40B4-BE49-F238E27FC236}">
                <a16:creationId xmlns:a16="http://schemas.microsoft.com/office/drawing/2014/main" id="{78F2EEC8-E9BE-3191-AF7F-94FDA0999268}"/>
              </a:ext>
            </a:extLst>
          </p:cNvPr>
          <p:cNvSpPr/>
          <p:nvPr/>
        </p:nvSpPr>
        <p:spPr>
          <a:xfrm>
            <a:off x="414879" y="296257"/>
            <a:ext cx="2661557" cy="110571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5800"/>
            <a:r>
              <a:rPr lang="en-US" sz="1100" dirty="0">
                <a:solidFill>
                  <a:schemeClr val="tx1"/>
                </a:solidFill>
                <a:latin typeface="+mj-lt"/>
                <a:ea typeface="Calibri" panose="020F0502020204030204" pitchFamily="34" charset="0"/>
              </a:rPr>
              <a:t>Patient-driven with the strengths and needs of the individual determining the services and supports provided</a:t>
            </a:r>
          </a:p>
        </p:txBody>
      </p:sp>
      <p:sp>
        <p:nvSpPr>
          <p:cNvPr id="10" name="Rectangle: Rounded Corners 9">
            <a:extLst>
              <a:ext uri="{FF2B5EF4-FFF2-40B4-BE49-F238E27FC236}">
                <a16:creationId xmlns:a16="http://schemas.microsoft.com/office/drawing/2014/main" id="{2A411939-137E-AF0D-7376-A3590CF2ED9A}"/>
              </a:ext>
            </a:extLst>
          </p:cNvPr>
          <p:cNvSpPr/>
          <p:nvPr/>
        </p:nvSpPr>
        <p:spPr>
          <a:xfrm>
            <a:off x="12245" y="1558566"/>
            <a:ext cx="2661557" cy="107872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5800"/>
            <a:r>
              <a:rPr lang="en-US" sz="1100" dirty="0">
                <a:solidFill>
                  <a:schemeClr val="tx1"/>
                </a:solidFill>
                <a:ea typeface="+mn-lt"/>
                <a:cs typeface="+mn-lt"/>
              </a:rPr>
              <a:t>Address stigma while treating all individuals with dignity, respect and compassion</a:t>
            </a:r>
            <a:endParaRPr lang="en-US" sz="1100" dirty="0">
              <a:solidFill>
                <a:schemeClr val="tx1"/>
              </a:solidFill>
            </a:endParaRPr>
          </a:p>
        </p:txBody>
      </p:sp>
      <p:sp>
        <p:nvSpPr>
          <p:cNvPr id="11" name="Rectangle: Rounded Corners 10">
            <a:extLst>
              <a:ext uri="{FF2B5EF4-FFF2-40B4-BE49-F238E27FC236}">
                <a16:creationId xmlns:a16="http://schemas.microsoft.com/office/drawing/2014/main" id="{2F5D9ECA-275C-6A11-9E00-C1F6F8787848}"/>
              </a:ext>
            </a:extLst>
          </p:cNvPr>
          <p:cNvSpPr/>
          <p:nvPr/>
        </p:nvSpPr>
        <p:spPr>
          <a:xfrm>
            <a:off x="5890532" y="186756"/>
            <a:ext cx="2781472" cy="110571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5800"/>
            <a:r>
              <a:rPr lang="en-US" sz="1100" dirty="0">
                <a:solidFill>
                  <a:schemeClr val="tx1"/>
                </a:solidFill>
              </a:rPr>
              <a:t>Build trust through collaboration and partnership between acute care hospitals, ASAM level 4 providers, and the individual receiving treatment</a:t>
            </a:r>
          </a:p>
        </p:txBody>
      </p:sp>
      <p:sp>
        <p:nvSpPr>
          <p:cNvPr id="12" name="Rectangle: Rounded Corners 11">
            <a:extLst>
              <a:ext uri="{FF2B5EF4-FFF2-40B4-BE49-F238E27FC236}">
                <a16:creationId xmlns:a16="http://schemas.microsoft.com/office/drawing/2014/main" id="{5301EEC6-43DC-8CEE-35C9-9EEBA7325F48}"/>
              </a:ext>
            </a:extLst>
          </p:cNvPr>
          <p:cNvSpPr/>
          <p:nvPr/>
        </p:nvSpPr>
        <p:spPr>
          <a:xfrm>
            <a:off x="6443188" y="1410468"/>
            <a:ext cx="2661557" cy="110571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5800"/>
            <a:r>
              <a:rPr lang="en-US" sz="1100" dirty="0">
                <a:solidFill>
                  <a:schemeClr val="tx1"/>
                </a:solidFill>
                <a:ea typeface="+mn-lt"/>
                <a:cs typeface="+mn-lt"/>
              </a:rPr>
              <a:t>Increase resource availability for individuals with SUD needing post-acute care and MOUD/MAT</a:t>
            </a:r>
            <a:endParaRPr lang="en-US" sz="1100" dirty="0">
              <a:solidFill>
                <a:schemeClr val="tx1"/>
              </a:solidFill>
            </a:endParaRPr>
          </a:p>
        </p:txBody>
      </p:sp>
      <p:sp>
        <p:nvSpPr>
          <p:cNvPr id="13" name="Oval 12">
            <a:extLst>
              <a:ext uri="{FF2B5EF4-FFF2-40B4-BE49-F238E27FC236}">
                <a16:creationId xmlns:a16="http://schemas.microsoft.com/office/drawing/2014/main" id="{BA1B628B-4E2C-C5DC-B22E-2B434B946CB5}"/>
              </a:ext>
            </a:extLst>
          </p:cNvPr>
          <p:cNvSpPr/>
          <p:nvPr/>
        </p:nvSpPr>
        <p:spPr>
          <a:xfrm>
            <a:off x="60675" y="1744173"/>
            <a:ext cx="685800" cy="685800"/>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 name="Oval 13">
            <a:extLst>
              <a:ext uri="{FF2B5EF4-FFF2-40B4-BE49-F238E27FC236}">
                <a16:creationId xmlns:a16="http://schemas.microsoft.com/office/drawing/2014/main" id="{DD15B999-B479-223D-A3E8-A8134485581A}"/>
              </a:ext>
            </a:extLst>
          </p:cNvPr>
          <p:cNvSpPr/>
          <p:nvPr/>
        </p:nvSpPr>
        <p:spPr>
          <a:xfrm>
            <a:off x="471996" y="472025"/>
            <a:ext cx="685800" cy="685800"/>
          </a:xfrm>
          <a:prstGeom prst="ellipse">
            <a:avLst/>
          </a:prstGeom>
          <a:solidFill>
            <a:srgbClr val="BBEFB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 name="Oval 14">
            <a:extLst>
              <a:ext uri="{FF2B5EF4-FFF2-40B4-BE49-F238E27FC236}">
                <a16:creationId xmlns:a16="http://schemas.microsoft.com/office/drawing/2014/main" id="{38FDFB02-6818-7529-4355-BD8DC93DCE52}"/>
              </a:ext>
            </a:extLst>
          </p:cNvPr>
          <p:cNvSpPr/>
          <p:nvPr/>
        </p:nvSpPr>
        <p:spPr>
          <a:xfrm>
            <a:off x="5955846" y="396716"/>
            <a:ext cx="685800" cy="685800"/>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6" name="Oval 15">
            <a:extLst>
              <a:ext uri="{FF2B5EF4-FFF2-40B4-BE49-F238E27FC236}">
                <a16:creationId xmlns:a16="http://schemas.microsoft.com/office/drawing/2014/main" id="{643B570B-9359-9F82-62DF-D3F1B04EA62E}"/>
              </a:ext>
            </a:extLst>
          </p:cNvPr>
          <p:cNvSpPr/>
          <p:nvPr/>
        </p:nvSpPr>
        <p:spPr>
          <a:xfrm>
            <a:off x="6527091" y="1615936"/>
            <a:ext cx="685800" cy="685800"/>
          </a:xfrm>
          <a:prstGeom prst="ellipse">
            <a:avLst/>
          </a:prstGeom>
          <a:solidFill>
            <a:srgbClr val="C1F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7" name="Graphic 16" descr="Muscular arm with solid fill">
            <a:extLst>
              <a:ext uri="{FF2B5EF4-FFF2-40B4-BE49-F238E27FC236}">
                <a16:creationId xmlns:a16="http://schemas.microsoft.com/office/drawing/2014/main" id="{C07CF0DC-A6BF-9E36-568F-2902D143FC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1393" y="547498"/>
            <a:ext cx="547007" cy="547007"/>
          </a:xfrm>
          <a:prstGeom prst="rect">
            <a:avLst/>
          </a:prstGeom>
        </p:spPr>
      </p:pic>
      <p:sp>
        <p:nvSpPr>
          <p:cNvPr id="18" name="Rectangle: Rounded Corners 17">
            <a:extLst>
              <a:ext uri="{FF2B5EF4-FFF2-40B4-BE49-F238E27FC236}">
                <a16:creationId xmlns:a16="http://schemas.microsoft.com/office/drawing/2014/main" id="{CA9453E8-BC87-52BD-0EBB-31BB501EB129}"/>
              </a:ext>
            </a:extLst>
          </p:cNvPr>
          <p:cNvSpPr/>
          <p:nvPr/>
        </p:nvSpPr>
        <p:spPr>
          <a:xfrm>
            <a:off x="424623" y="2759479"/>
            <a:ext cx="2657434" cy="84281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5800"/>
            <a:r>
              <a:rPr lang="en-US" sz="1100" dirty="0">
                <a:solidFill>
                  <a:schemeClr val="tx1"/>
                </a:solidFill>
              </a:rPr>
              <a:t>Improve outcomes of individuals with SUD requiring post-acute care</a:t>
            </a:r>
          </a:p>
        </p:txBody>
      </p:sp>
      <p:sp>
        <p:nvSpPr>
          <p:cNvPr id="19" name="Rectangle: Rounded Corners 18">
            <a:extLst>
              <a:ext uri="{FF2B5EF4-FFF2-40B4-BE49-F238E27FC236}">
                <a16:creationId xmlns:a16="http://schemas.microsoft.com/office/drawing/2014/main" id="{F1B2E8A3-E407-9500-17A9-55F3772CBFB7}"/>
              </a:ext>
            </a:extLst>
          </p:cNvPr>
          <p:cNvSpPr/>
          <p:nvPr/>
        </p:nvSpPr>
        <p:spPr>
          <a:xfrm>
            <a:off x="5890532" y="2756226"/>
            <a:ext cx="2828845" cy="98949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5800"/>
            <a:r>
              <a:rPr lang="en-US" sz="1100" dirty="0">
                <a:solidFill>
                  <a:schemeClr val="tx1"/>
                </a:solidFill>
              </a:rPr>
              <a:t>Recovery encompasses all phases of care and is holistic, individualized, and utilizes harm-reduction interventions</a:t>
            </a:r>
          </a:p>
        </p:txBody>
      </p:sp>
      <p:sp>
        <p:nvSpPr>
          <p:cNvPr id="20" name="Oval 19">
            <a:extLst>
              <a:ext uri="{FF2B5EF4-FFF2-40B4-BE49-F238E27FC236}">
                <a16:creationId xmlns:a16="http://schemas.microsoft.com/office/drawing/2014/main" id="{0A6CEF0B-9D85-ABF5-3532-06AF9347A695}"/>
              </a:ext>
            </a:extLst>
          </p:cNvPr>
          <p:cNvSpPr/>
          <p:nvPr/>
        </p:nvSpPr>
        <p:spPr>
          <a:xfrm>
            <a:off x="477136" y="2865564"/>
            <a:ext cx="685800" cy="685800"/>
          </a:xfrm>
          <a:prstGeom prst="ellipse">
            <a:avLst/>
          </a:prstGeom>
          <a:solidFill>
            <a:srgbClr val="F9FDC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1" name="Oval 20">
            <a:extLst>
              <a:ext uri="{FF2B5EF4-FFF2-40B4-BE49-F238E27FC236}">
                <a16:creationId xmlns:a16="http://schemas.microsoft.com/office/drawing/2014/main" id="{AF09DD84-A6C0-BDA9-03C2-92FDE09382ED}"/>
              </a:ext>
            </a:extLst>
          </p:cNvPr>
          <p:cNvSpPr/>
          <p:nvPr/>
        </p:nvSpPr>
        <p:spPr>
          <a:xfrm>
            <a:off x="5918315" y="2924354"/>
            <a:ext cx="685800" cy="685800"/>
          </a:xfrm>
          <a:prstGeom prst="ellipse">
            <a:avLst/>
          </a:prstGeom>
          <a:solidFill>
            <a:srgbClr val="C5FF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22" name="Straight Connector 21">
            <a:extLst>
              <a:ext uri="{FF2B5EF4-FFF2-40B4-BE49-F238E27FC236}">
                <a16:creationId xmlns:a16="http://schemas.microsoft.com/office/drawing/2014/main" id="{64B79561-EFD1-1171-5AA6-430B513AC97F}"/>
              </a:ext>
            </a:extLst>
          </p:cNvPr>
          <p:cNvCxnSpPr>
            <a:stCxn id="8" idx="3"/>
            <a:endCxn id="4" idx="1"/>
          </p:cNvCxnSpPr>
          <p:nvPr/>
        </p:nvCxnSpPr>
        <p:spPr>
          <a:xfrm>
            <a:off x="3076436" y="849117"/>
            <a:ext cx="730892" cy="937756"/>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D44FA19-FE76-7C6E-8105-5A50BC1365D1}"/>
              </a:ext>
            </a:extLst>
          </p:cNvPr>
          <p:cNvCxnSpPr>
            <a:cxnSpLocks/>
            <a:endCxn id="4" idx="2"/>
          </p:cNvCxnSpPr>
          <p:nvPr/>
        </p:nvCxnSpPr>
        <p:spPr>
          <a:xfrm>
            <a:off x="2652382" y="2242960"/>
            <a:ext cx="899081" cy="144315"/>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499AAB7-ED5F-AE9E-EAE0-C7A5530A0A60}"/>
              </a:ext>
            </a:extLst>
          </p:cNvPr>
          <p:cNvCxnSpPr>
            <a:cxnSpLocks/>
            <a:stCxn id="18" idx="3"/>
            <a:endCxn id="4" idx="3"/>
          </p:cNvCxnSpPr>
          <p:nvPr/>
        </p:nvCxnSpPr>
        <p:spPr>
          <a:xfrm flipV="1">
            <a:off x="3082057" y="2987676"/>
            <a:ext cx="725271" cy="193211"/>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D453CB7-8909-482D-2F93-0A58DEB267F0}"/>
              </a:ext>
            </a:extLst>
          </p:cNvPr>
          <p:cNvCxnSpPr>
            <a:cxnSpLocks/>
            <a:stCxn id="11" idx="1"/>
            <a:endCxn id="4" idx="7"/>
          </p:cNvCxnSpPr>
          <p:nvPr/>
        </p:nvCxnSpPr>
        <p:spPr>
          <a:xfrm flipH="1">
            <a:off x="5042756" y="739616"/>
            <a:ext cx="847776" cy="1047257"/>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D8D5300-8298-FE68-9C3B-05FEE4F35AE2}"/>
              </a:ext>
            </a:extLst>
          </p:cNvPr>
          <p:cNvCxnSpPr>
            <a:stCxn id="12" idx="1"/>
            <a:endCxn id="4" idx="6"/>
          </p:cNvCxnSpPr>
          <p:nvPr/>
        </p:nvCxnSpPr>
        <p:spPr>
          <a:xfrm flipH="1">
            <a:off x="5298621" y="1963328"/>
            <a:ext cx="1144567" cy="423947"/>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B812EC3-F40D-95F1-EFE5-B922B016AFB0}"/>
              </a:ext>
            </a:extLst>
          </p:cNvPr>
          <p:cNvCxnSpPr>
            <a:cxnSpLocks/>
            <a:stCxn id="19" idx="1"/>
            <a:endCxn id="4" idx="5"/>
          </p:cNvCxnSpPr>
          <p:nvPr/>
        </p:nvCxnSpPr>
        <p:spPr>
          <a:xfrm flipH="1" flipV="1">
            <a:off x="5042756" y="2987676"/>
            <a:ext cx="847776" cy="263298"/>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8" name="Graphic 27" descr="Venn diagram outline">
            <a:extLst>
              <a:ext uri="{FF2B5EF4-FFF2-40B4-BE49-F238E27FC236}">
                <a16:creationId xmlns:a16="http://schemas.microsoft.com/office/drawing/2014/main" id="{19A5BE1A-D5DC-50CB-2653-F2F1476BE78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2338" y="2893489"/>
            <a:ext cx="685800" cy="685800"/>
          </a:xfrm>
          <a:prstGeom prst="rect">
            <a:avLst/>
          </a:prstGeom>
        </p:spPr>
      </p:pic>
      <p:pic>
        <p:nvPicPr>
          <p:cNvPr id="29" name="Graphic 28" descr="Handshake with solid fill">
            <a:extLst>
              <a:ext uri="{FF2B5EF4-FFF2-40B4-BE49-F238E27FC236}">
                <a16:creationId xmlns:a16="http://schemas.microsoft.com/office/drawing/2014/main" id="{06A6C00B-ED73-5305-D82F-7CD46929C73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16828" y="494379"/>
            <a:ext cx="563835" cy="563835"/>
          </a:xfrm>
          <a:prstGeom prst="rect">
            <a:avLst/>
          </a:prstGeom>
        </p:spPr>
      </p:pic>
      <p:pic>
        <p:nvPicPr>
          <p:cNvPr id="30" name="Graphic 29" descr="Heart outline">
            <a:extLst>
              <a:ext uri="{FF2B5EF4-FFF2-40B4-BE49-F238E27FC236}">
                <a16:creationId xmlns:a16="http://schemas.microsoft.com/office/drawing/2014/main" id="{9A70AB28-CE78-D970-D5F1-2F800BF1590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3064" y="1766767"/>
            <a:ext cx="685800" cy="685800"/>
          </a:xfrm>
          <a:prstGeom prst="rect">
            <a:avLst/>
          </a:prstGeom>
        </p:spPr>
      </p:pic>
      <p:pic>
        <p:nvPicPr>
          <p:cNvPr id="31" name="Graphic 30" descr="Inpatient with solid fill">
            <a:extLst>
              <a:ext uri="{FF2B5EF4-FFF2-40B4-BE49-F238E27FC236}">
                <a16:creationId xmlns:a16="http://schemas.microsoft.com/office/drawing/2014/main" id="{27C55551-D9EA-75F1-FDD3-9E7AB54F18C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705052" y="1064130"/>
            <a:ext cx="410850" cy="410850"/>
          </a:xfrm>
          <a:prstGeom prst="rect">
            <a:avLst/>
          </a:prstGeom>
        </p:spPr>
      </p:pic>
      <p:sp>
        <p:nvSpPr>
          <p:cNvPr id="32" name="Arrow: Right 31">
            <a:extLst>
              <a:ext uri="{FF2B5EF4-FFF2-40B4-BE49-F238E27FC236}">
                <a16:creationId xmlns:a16="http://schemas.microsoft.com/office/drawing/2014/main" id="{8CCDAA0C-7E88-F690-B2DB-D3FECAE2AF1E}"/>
              </a:ext>
            </a:extLst>
          </p:cNvPr>
          <p:cNvSpPr/>
          <p:nvPr/>
        </p:nvSpPr>
        <p:spPr>
          <a:xfrm>
            <a:off x="4256991" y="1253272"/>
            <a:ext cx="389360" cy="1124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457E966-9236-75FD-1E30-8F6A3DD16289}"/>
              </a:ext>
            </a:extLst>
          </p:cNvPr>
          <p:cNvSpPr/>
          <p:nvPr/>
        </p:nvSpPr>
        <p:spPr>
          <a:xfrm>
            <a:off x="3141750" y="751456"/>
            <a:ext cx="2596433" cy="157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Graphic 33" descr="Upward trend with solid fill">
            <a:extLst>
              <a:ext uri="{FF2B5EF4-FFF2-40B4-BE49-F238E27FC236}">
                <a16:creationId xmlns:a16="http://schemas.microsoft.com/office/drawing/2014/main" id="{85E7B211-B910-2413-DC8E-A6A3F71473B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41393" y="2895676"/>
            <a:ext cx="570421" cy="570421"/>
          </a:xfrm>
          <a:prstGeom prst="rect">
            <a:avLst/>
          </a:prstGeom>
        </p:spPr>
      </p:pic>
      <p:pic>
        <p:nvPicPr>
          <p:cNvPr id="35" name="Graphic 34" descr="Cycle with people with solid fill">
            <a:extLst>
              <a:ext uri="{FF2B5EF4-FFF2-40B4-BE49-F238E27FC236}">
                <a16:creationId xmlns:a16="http://schemas.microsoft.com/office/drawing/2014/main" id="{21C75451-318E-2CA2-FB4A-468EB023EBB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580663" y="1651821"/>
            <a:ext cx="578656" cy="578656"/>
          </a:xfrm>
          <a:prstGeom prst="rect">
            <a:avLst/>
          </a:prstGeom>
        </p:spPr>
      </p:pic>
      <p:pic>
        <p:nvPicPr>
          <p:cNvPr id="36" name="Graphic 35" descr="Confused person with solid fill">
            <a:extLst>
              <a:ext uri="{FF2B5EF4-FFF2-40B4-BE49-F238E27FC236}">
                <a16:creationId xmlns:a16="http://schemas.microsoft.com/office/drawing/2014/main" id="{0344ABB1-ECAD-F392-4F47-753E1F83D37B}"/>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698527" y="1016145"/>
            <a:ext cx="506819" cy="506819"/>
          </a:xfrm>
          <a:prstGeom prst="rect">
            <a:avLst/>
          </a:prstGeom>
        </p:spPr>
      </p:pic>
      <p:sp>
        <p:nvSpPr>
          <p:cNvPr id="37" name="Rectangle: Rounded Corners 36">
            <a:extLst>
              <a:ext uri="{FF2B5EF4-FFF2-40B4-BE49-F238E27FC236}">
                <a16:creationId xmlns:a16="http://schemas.microsoft.com/office/drawing/2014/main" id="{B4DD9AE9-061C-3466-C860-A380B711686C}"/>
              </a:ext>
            </a:extLst>
          </p:cNvPr>
          <p:cNvSpPr/>
          <p:nvPr/>
        </p:nvSpPr>
        <p:spPr>
          <a:xfrm>
            <a:off x="3075988" y="3579289"/>
            <a:ext cx="2751365" cy="9943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5800"/>
            <a:r>
              <a:rPr lang="en-US" sz="1100" dirty="0">
                <a:solidFill>
                  <a:schemeClr val="tx1"/>
                </a:solidFill>
                <a:latin typeface="+mj-lt"/>
                <a:ea typeface="Calibri" panose="020F0502020204030204" pitchFamily="34" charset="0"/>
              </a:rPr>
              <a:t>Include perspectives of individuals with lived experience and individuals working as peer recovery specialists in the development of the program</a:t>
            </a:r>
          </a:p>
        </p:txBody>
      </p:sp>
      <p:cxnSp>
        <p:nvCxnSpPr>
          <p:cNvPr id="38" name="Straight Connector 37">
            <a:extLst>
              <a:ext uri="{FF2B5EF4-FFF2-40B4-BE49-F238E27FC236}">
                <a16:creationId xmlns:a16="http://schemas.microsoft.com/office/drawing/2014/main" id="{78703204-F9BE-9AA5-8AB8-F9F79A5C3782}"/>
              </a:ext>
            </a:extLst>
          </p:cNvPr>
          <p:cNvCxnSpPr>
            <a:cxnSpLocks/>
            <a:stCxn id="37" idx="0"/>
            <a:endCxn id="4" idx="4"/>
          </p:cNvCxnSpPr>
          <p:nvPr/>
        </p:nvCxnSpPr>
        <p:spPr>
          <a:xfrm flipH="1" flipV="1">
            <a:off x="4425042" y="3236371"/>
            <a:ext cx="26629" cy="342918"/>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A7319850-CE94-A905-92E2-7309CFECC218}"/>
              </a:ext>
            </a:extLst>
          </p:cNvPr>
          <p:cNvSpPr/>
          <p:nvPr/>
        </p:nvSpPr>
        <p:spPr>
          <a:xfrm>
            <a:off x="3141044" y="3733551"/>
            <a:ext cx="685800" cy="685800"/>
          </a:xfrm>
          <a:prstGeom prst="ellipse">
            <a:avLst/>
          </a:prstGeom>
          <a:solidFill>
            <a:srgbClr val="FFC9C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40" name="Graphic 39" descr="Brain with solid fill">
            <a:extLst>
              <a:ext uri="{FF2B5EF4-FFF2-40B4-BE49-F238E27FC236}">
                <a16:creationId xmlns:a16="http://schemas.microsoft.com/office/drawing/2014/main" id="{F422C224-AC4D-E057-3513-C12BB8AAB66D}"/>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3124152" y="3759194"/>
            <a:ext cx="685801" cy="685801"/>
          </a:xfrm>
          <a:prstGeom prst="rect">
            <a:avLst/>
          </a:prstGeom>
        </p:spPr>
      </p:pic>
    </p:spTree>
    <p:extLst>
      <p:ext uri="{BB962C8B-B14F-4D97-AF65-F5344CB8AC3E}">
        <p14:creationId xmlns:p14="http://schemas.microsoft.com/office/powerpoint/2010/main" val="4048319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04AA8-1E62-083A-215C-750158AC1F61}"/>
              </a:ext>
            </a:extLst>
          </p:cNvPr>
          <p:cNvSpPr>
            <a:spLocks noGrp="1"/>
          </p:cNvSpPr>
          <p:nvPr>
            <p:ph type="title"/>
          </p:nvPr>
        </p:nvSpPr>
        <p:spPr>
          <a:xfrm>
            <a:off x="242761" y="347941"/>
            <a:ext cx="8077414" cy="546300"/>
          </a:xfrm>
        </p:spPr>
        <p:txBody>
          <a:bodyPr/>
          <a:lstStyle/>
          <a:p>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Partnering for Program Development</a:t>
            </a:r>
          </a:p>
        </p:txBody>
      </p:sp>
      <p:sp>
        <p:nvSpPr>
          <p:cNvPr id="3" name="Text Placeholder 2">
            <a:extLst>
              <a:ext uri="{FF2B5EF4-FFF2-40B4-BE49-F238E27FC236}">
                <a16:creationId xmlns:a16="http://schemas.microsoft.com/office/drawing/2014/main" id="{4BBAF943-2A45-6766-B43A-5EFC3A42A44C}"/>
              </a:ext>
            </a:extLst>
          </p:cNvPr>
          <p:cNvSpPr>
            <a:spLocks noGrp="1"/>
          </p:cNvSpPr>
          <p:nvPr>
            <p:ph type="body" idx="1"/>
          </p:nvPr>
        </p:nvSpPr>
        <p:spPr>
          <a:xfrm>
            <a:off x="51779" y="928306"/>
            <a:ext cx="9092221" cy="3286888"/>
          </a:xfrm>
        </p:spPr>
        <p:txBody>
          <a:bodyPr/>
          <a:lstStyle/>
          <a:p>
            <a:pPr marL="342900" marR="0" lvl="0" indent="-342900">
              <a:lnSpc>
                <a:spcPct val="107000"/>
              </a:lnSpc>
              <a:spcBef>
                <a:spcPts val="0"/>
              </a:spcBef>
              <a:spcAft>
                <a:spcPts val="0"/>
              </a:spcAft>
              <a:buFont typeface="Symbol" panose="05050102010706020507" pitchFamily="18" charset="2"/>
              <a:buChar char=""/>
            </a:pPr>
            <a:r>
              <a:rPr lang="en-US" sz="1600" b="1" dirty="0">
                <a:solidFill>
                  <a:schemeClr val="tx1"/>
                </a:solidFill>
                <a:latin typeface="Calibri"/>
                <a:ea typeface="Calibri" panose="020F0502020204030204" pitchFamily="34" charset="0"/>
                <a:cs typeface="Calibri"/>
              </a:rPr>
              <a:t>City of Philadelphia: </a:t>
            </a:r>
            <a:r>
              <a:rPr lang="en-US" sz="1600" dirty="0">
                <a:solidFill>
                  <a:schemeClr val="tx1"/>
                </a:solidFill>
                <a:latin typeface="Calibri"/>
                <a:ea typeface="Calibri" panose="020F0502020204030204" pitchFamily="34" charset="0"/>
                <a:cs typeface="Calibri"/>
              </a:rPr>
              <a:t>Department of Behavioral Health and Intellectual disAbility Services, Office of Homeless Services, Department of Public Health, Behavioral Health Special Initiative (BHSI)</a:t>
            </a:r>
          </a:p>
          <a:p>
            <a:pPr marL="342900" marR="0" lvl="0" indent="-342900">
              <a:lnSpc>
                <a:spcPct val="107000"/>
              </a:lnSpc>
              <a:spcBef>
                <a:spcPts val="0"/>
              </a:spcBef>
              <a:spcAft>
                <a:spcPts val="0"/>
              </a:spcAft>
              <a:buFont typeface="Symbol" panose="05050102010706020507" pitchFamily="18" charset="2"/>
              <a:buChar char=""/>
            </a:pPr>
            <a:r>
              <a:rPr lang="en-US" sz="1600" b="1" dirty="0">
                <a:solidFill>
                  <a:schemeClr val="tx1"/>
                </a:solidFill>
                <a:latin typeface="Calibri"/>
                <a:ea typeface="Calibri" panose="020F0502020204030204" pitchFamily="34" charset="0"/>
                <a:cs typeface="Calibri"/>
              </a:rPr>
              <a:t>Community Behavioral Health Medicaid Managed Care Organization</a:t>
            </a:r>
          </a:p>
          <a:p>
            <a:pPr marL="342900" indent="-342900">
              <a:lnSpc>
                <a:spcPct val="107000"/>
              </a:lnSpc>
              <a:spcAft>
                <a:spcPts val="0"/>
              </a:spcAft>
              <a:buFont typeface="Symbol" panose="05050102010706020507" pitchFamily="18" charset="2"/>
              <a:buChar char=""/>
            </a:pPr>
            <a:r>
              <a:rPr lang="en-US" sz="1600" b="1" dirty="0">
                <a:solidFill>
                  <a:schemeClr val="tx1"/>
                </a:solidFill>
                <a:effectLst/>
                <a:latin typeface="Calibri"/>
                <a:ea typeface="Calibri" panose="020F0502020204030204" pitchFamily="34" charset="0"/>
                <a:cs typeface="Calibri"/>
              </a:rPr>
              <a:t>Physical Health Medicaid Managed Care Organizations </a:t>
            </a:r>
            <a:r>
              <a:rPr lang="en-US" sz="1600" dirty="0">
                <a:solidFill>
                  <a:schemeClr val="tx1"/>
                </a:solidFill>
                <a:effectLst/>
                <a:latin typeface="Calibri"/>
                <a:ea typeface="Calibri" panose="020F0502020204030204" pitchFamily="34" charset="0"/>
                <a:cs typeface="Calibri"/>
              </a:rPr>
              <a:t>(Keystone First/AmeriHealth Caritas, Health Partners Plans, Geisinger Health Plan, United Healthcare Community Plans, PA Health and Wellness)</a:t>
            </a:r>
            <a:endParaRPr lang="en-US" sz="1600" b="1" dirty="0">
              <a:solidFill>
                <a:schemeClr val="tx1"/>
              </a:solidFill>
              <a:effectLst/>
              <a:latin typeface="Calibri"/>
              <a:ea typeface="Calibri" panose="020F0502020204030204" pitchFamily="34" charset="0"/>
              <a:cs typeface="Calibri"/>
            </a:endParaRPr>
          </a:p>
          <a:p>
            <a:pPr marL="342900" indent="-342900">
              <a:lnSpc>
                <a:spcPct val="107000"/>
              </a:lnSpc>
              <a:spcAft>
                <a:spcPts val="0"/>
              </a:spcAft>
              <a:buFont typeface="Symbol" panose="05050102010706020507" pitchFamily="18" charset="2"/>
              <a:buChar char=""/>
            </a:pPr>
            <a:r>
              <a:rPr lang="en-US" sz="1600" b="1" dirty="0">
                <a:solidFill>
                  <a:schemeClr val="tx1"/>
                </a:solidFill>
                <a:effectLst/>
                <a:latin typeface="Calibri"/>
                <a:ea typeface="Calibri" panose="020F0502020204030204" pitchFamily="34" charset="0"/>
                <a:cs typeface="Calibri"/>
              </a:rPr>
              <a:t>Acute Care Hospitals </a:t>
            </a:r>
            <a:endParaRPr lang="en-US" sz="1600" dirty="0">
              <a:solidFill>
                <a:schemeClr val="tx1"/>
              </a:solidFill>
              <a:effectLst/>
              <a:latin typeface="Calibri"/>
              <a:ea typeface="Calibri" panose="020F0502020204030204" pitchFamily="34" charset="0"/>
              <a:cs typeface="Calibri"/>
            </a:endParaRPr>
          </a:p>
          <a:p>
            <a:pPr marL="342900" indent="-342900">
              <a:lnSpc>
                <a:spcPct val="107000"/>
              </a:lnSpc>
              <a:spcAft>
                <a:spcPts val="0"/>
              </a:spcAft>
              <a:buFont typeface="Symbol" panose="05050102010706020507" pitchFamily="18" charset="2"/>
              <a:buChar char=""/>
            </a:pPr>
            <a:r>
              <a:rPr lang="en-US" sz="1600" b="1" dirty="0">
                <a:solidFill>
                  <a:schemeClr val="tx1"/>
                </a:solidFill>
                <a:effectLst/>
                <a:latin typeface="Calibri"/>
                <a:ea typeface="Calibri" panose="020F0502020204030204" pitchFamily="34" charset="0"/>
                <a:cs typeface="Calibri"/>
              </a:rPr>
              <a:t>Behavioral Health Providers</a:t>
            </a:r>
            <a:r>
              <a:rPr lang="en-US" sz="1600" dirty="0">
                <a:solidFill>
                  <a:schemeClr val="tx1"/>
                </a:solidFill>
                <a:effectLst/>
                <a:latin typeface="Calibri"/>
                <a:ea typeface="Calibri" panose="020F0502020204030204" pitchFamily="34" charset="0"/>
                <a:cs typeface="Calibri"/>
              </a:rPr>
              <a:t> (ASAM Level 4 and Level 3.7 facilities, Warm Hand-off Program, Recovery Housing</a:t>
            </a:r>
            <a:r>
              <a:rPr lang="en-US" sz="1600" dirty="0">
                <a:solidFill>
                  <a:schemeClr val="tx1"/>
                </a:solidFill>
                <a:latin typeface="Calibri"/>
                <a:ea typeface="Calibri" panose="020F0502020204030204" pitchFamily="34" charset="0"/>
                <a:cs typeface="Calibri"/>
              </a:rPr>
              <a:t>)</a:t>
            </a:r>
            <a:endParaRPr lang="en-US" sz="1600" dirty="0">
              <a:solidFill>
                <a:schemeClr val="tx1"/>
              </a:solidFill>
              <a:effectLst/>
              <a:latin typeface="Calibri"/>
              <a:ea typeface="Calibri" panose="020F0502020204030204" pitchFamily="34" charset="0"/>
              <a:cs typeface="Calibri"/>
            </a:endParaRPr>
          </a:p>
          <a:p>
            <a:pPr marL="342900" indent="-342900">
              <a:lnSpc>
                <a:spcPct val="107000"/>
              </a:lnSpc>
              <a:spcAft>
                <a:spcPts val="0"/>
              </a:spcAft>
              <a:buFont typeface="Symbol,Sans-Serif" panose="05050102010706020507" pitchFamily="18" charset="2"/>
              <a:buChar char=""/>
            </a:pPr>
            <a:r>
              <a:rPr lang="en-US" sz="1600" b="1" dirty="0">
                <a:solidFill>
                  <a:schemeClr val="tx1"/>
                </a:solidFill>
                <a:latin typeface="Calibri"/>
                <a:cs typeface="Calibri"/>
              </a:rPr>
              <a:t>Individuals with lived experience</a:t>
            </a:r>
            <a:r>
              <a:rPr lang="en-US" sz="1600" dirty="0">
                <a:solidFill>
                  <a:schemeClr val="tx1"/>
                </a:solidFill>
                <a:effectLst/>
                <a:latin typeface="Calibri" panose="020F0502020204030204" pitchFamily="34" charset="0"/>
                <a:ea typeface="Times New Roman" panose="02020603050405020304" pitchFamily="18" charset="0"/>
              </a:rPr>
              <a:t> </a:t>
            </a:r>
          </a:p>
          <a:p>
            <a:pPr marL="342900" indent="-342900">
              <a:lnSpc>
                <a:spcPct val="107000"/>
              </a:lnSpc>
              <a:spcAft>
                <a:spcPts val="0"/>
              </a:spcAft>
              <a:buFont typeface="Symbol,Sans-Serif" panose="05050102010706020507" pitchFamily="18" charset="2"/>
              <a:buChar char=""/>
            </a:pPr>
            <a:r>
              <a:rPr lang="en-US" sz="1600" b="1" dirty="0">
                <a:solidFill>
                  <a:schemeClr val="tx1"/>
                </a:solidFill>
                <a:latin typeface="Calibri" panose="020F0502020204030204" pitchFamily="34" charset="0"/>
                <a:ea typeface="Calibri" panose="020F0502020204030204" pitchFamily="34" charset="0"/>
                <a:cs typeface="Calibri"/>
              </a:rPr>
              <a:t>Community outreach stakeholders</a:t>
            </a:r>
            <a:endParaRPr lang="en-US" sz="1600" b="1" dirty="0">
              <a:solidFill>
                <a:schemeClr val="tx1"/>
              </a:solidFill>
              <a:latin typeface="Calibri"/>
              <a:ea typeface="Calibri" panose="020F0502020204030204" pitchFamily="34" charset="0"/>
              <a:cs typeface="Calibri"/>
            </a:endParaRPr>
          </a:p>
          <a:p>
            <a:pPr marL="342900" indent="-342900">
              <a:lnSpc>
                <a:spcPct val="107000"/>
              </a:lnSpc>
              <a:spcAft>
                <a:spcPts val="0"/>
              </a:spcAft>
              <a:buFont typeface="Symbol" panose="05050102010706020507" pitchFamily="18" charset="2"/>
              <a:buChar char=""/>
            </a:pPr>
            <a:r>
              <a:rPr lang="en-US" sz="1600" b="1" dirty="0">
                <a:solidFill>
                  <a:schemeClr val="tx1"/>
                </a:solidFill>
                <a:effectLst/>
                <a:latin typeface="Calibri"/>
                <a:ea typeface="Calibri" panose="020F0502020204030204" pitchFamily="34" charset="0"/>
                <a:cs typeface="Calibri"/>
              </a:rPr>
              <a:t>Pennsylvania: </a:t>
            </a:r>
            <a:r>
              <a:rPr lang="en-US" sz="1600" dirty="0">
                <a:solidFill>
                  <a:schemeClr val="tx1"/>
                </a:solidFill>
                <a:effectLst/>
                <a:latin typeface="Calibri"/>
                <a:ea typeface="Calibri" panose="020F0502020204030204" pitchFamily="34" charset="0"/>
                <a:cs typeface="Calibri"/>
              </a:rPr>
              <a:t>Department of Health</a:t>
            </a:r>
            <a:r>
              <a:rPr lang="en-US" sz="1600" dirty="0">
                <a:solidFill>
                  <a:schemeClr val="tx1"/>
                </a:solidFill>
                <a:latin typeface="Calibri"/>
                <a:ea typeface="Calibri" panose="020F0502020204030204" pitchFamily="34" charset="0"/>
                <a:cs typeface="Calibri"/>
              </a:rPr>
              <a:t>, Department</a:t>
            </a:r>
            <a:r>
              <a:rPr lang="en-US" sz="1600" dirty="0">
                <a:solidFill>
                  <a:schemeClr val="tx1"/>
                </a:solidFill>
                <a:effectLst/>
                <a:latin typeface="Calibri"/>
                <a:ea typeface="Calibri" panose="020F0502020204030204" pitchFamily="34" charset="0"/>
                <a:cs typeface="Calibri"/>
              </a:rPr>
              <a:t> of Human</a:t>
            </a:r>
            <a:r>
              <a:rPr lang="en-US" sz="1600" dirty="0">
                <a:solidFill>
                  <a:schemeClr val="tx1"/>
                </a:solidFill>
                <a:latin typeface="Calibri"/>
                <a:ea typeface="Calibri" panose="020F0502020204030204" pitchFamily="34" charset="0"/>
                <a:cs typeface="Calibri"/>
              </a:rPr>
              <a:t> Services (OMHSAS), Department of Drug and Alcohol Programs</a:t>
            </a:r>
            <a:endParaRPr lang="en-US" sz="1600" dirty="0">
              <a:solidFill>
                <a:schemeClr val="tx1"/>
              </a:solidFill>
              <a:effectLst/>
              <a:latin typeface="Calibri"/>
              <a:ea typeface="Calibri" panose="020F0502020204030204" pitchFamily="34" charset="0"/>
              <a:cs typeface="Calibri"/>
            </a:endParaRPr>
          </a:p>
        </p:txBody>
      </p:sp>
    </p:spTree>
    <p:extLst>
      <p:ext uri="{BB962C8B-B14F-4D97-AF65-F5344CB8AC3E}">
        <p14:creationId xmlns:p14="http://schemas.microsoft.com/office/powerpoint/2010/main" val="2163960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56" y="307108"/>
            <a:ext cx="7166700" cy="546300"/>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Breakthrough Innovation</a:t>
            </a:r>
          </a:p>
        </p:txBody>
      </p:sp>
      <p:sp>
        <p:nvSpPr>
          <p:cNvPr id="3" name="Text Placeholder 2"/>
          <p:cNvSpPr>
            <a:spLocks noGrp="1"/>
          </p:cNvSpPr>
          <p:nvPr>
            <p:ph type="body" idx="1"/>
          </p:nvPr>
        </p:nvSpPr>
        <p:spPr>
          <a:xfrm>
            <a:off x="570" y="905642"/>
            <a:ext cx="3870040" cy="3610602"/>
          </a:xfrm>
        </p:spPr>
        <p:txBody>
          <a:bodyPr/>
          <a:lstStyle/>
          <a:p>
            <a:pPr marL="342900" indent="-342900">
              <a:buFont typeface="+mj-lt"/>
              <a:buAutoNum type="arabicPeriod"/>
            </a:pPr>
            <a:r>
              <a:rPr lang="en-US" dirty="0">
                <a:latin typeface="Calibri" panose="020F0502020204030204" pitchFamily="34" charset="0"/>
                <a:ea typeface="Calibri" panose="020F0502020204030204" pitchFamily="34" charset="0"/>
                <a:cs typeface="Calibri" panose="020F0502020204030204" pitchFamily="34" charset="0"/>
              </a:rPr>
              <a:t>ASAM Level 4 programs </a:t>
            </a:r>
            <a:r>
              <a:rPr lang="en-US" u="sng" dirty="0">
                <a:latin typeface="Calibri" panose="020F0502020204030204" pitchFamily="34" charset="0"/>
                <a:ea typeface="Calibri" panose="020F0502020204030204" pitchFamily="34" charset="0"/>
                <a:cs typeface="Calibri" panose="020F0502020204030204" pitchFamily="34" charset="0"/>
              </a:rPr>
              <a:t>are</a:t>
            </a:r>
            <a:r>
              <a:rPr lang="en-US" dirty="0">
                <a:latin typeface="Calibri" panose="020F0502020204030204" pitchFamily="34" charset="0"/>
                <a:ea typeface="Calibri" panose="020F0502020204030204" pitchFamily="34" charset="0"/>
                <a:cs typeface="Calibri" panose="020F0502020204030204" pitchFamily="34" charset="0"/>
              </a:rPr>
              <a:t> </a:t>
            </a:r>
            <a:r>
              <a:rPr lang="en-US" b="1" dirty="0">
                <a:latin typeface="Calibri" panose="020F0502020204030204" pitchFamily="34" charset="0"/>
                <a:ea typeface="Calibri" panose="020F0502020204030204" pitchFamily="34" charset="0"/>
                <a:cs typeface="Calibri" panose="020F0502020204030204" pitchFamily="34" charset="0"/>
              </a:rPr>
              <a:t>licensed acute care hospitals</a:t>
            </a:r>
          </a:p>
          <a:p>
            <a:pPr marL="342900" indent="-342900">
              <a:spcAft>
                <a:spcPts val="0"/>
              </a:spcAft>
              <a:buFont typeface="+mj-lt"/>
              <a:buAutoNum type="arabicPeriod"/>
            </a:pPr>
            <a:r>
              <a:rPr lang="en-US" dirty="0">
                <a:latin typeface="Calibri" panose="020F0502020204030204" pitchFamily="34" charset="0"/>
                <a:ea typeface="Calibri" panose="020F0502020204030204" pitchFamily="34" charset="0"/>
                <a:cs typeface="Calibri" panose="020F0502020204030204" pitchFamily="34" charset="0"/>
              </a:rPr>
              <a:t>ASAM Level 4 programs </a:t>
            </a:r>
            <a:r>
              <a:rPr lang="en-US" b="1" i="1" dirty="0">
                <a:latin typeface="Calibri" panose="020F0502020204030204" pitchFamily="34" charset="0"/>
                <a:ea typeface="Calibri" panose="020F0502020204030204" pitchFamily="34" charset="0"/>
                <a:cs typeface="Calibri" panose="020F0502020204030204" pitchFamily="34" charset="0"/>
              </a:rPr>
              <a:t>can provide </a:t>
            </a:r>
            <a:r>
              <a:rPr lang="en-US" dirty="0">
                <a:latin typeface="Calibri" panose="020F0502020204030204" pitchFamily="34" charset="0"/>
                <a:ea typeface="Calibri" panose="020F0502020204030204" pitchFamily="34" charset="0"/>
                <a:cs typeface="Calibri" panose="020F0502020204030204" pitchFamily="34" charset="0"/>
              </a:rPr>
              <a:t>high medical intensity services that </a:t>
            </a:r>
            <a:r>
              <a:rPr lang="en-US" b="1" i="1" dirty="0">
                <a:latin typeface="Calibri" panose="020F0502020204030204" pitchFamily="34" charset="0"/>
                <a:ea typeface="Calibri" panose="020F0502020204030204" pitchFamily="34" charset="0"/>
                <a:cs typeface="Calibri" panose="020F0502020204030204" pitchFamily="34" charset="0"/>
              </a:rPr>
              <a:t>can include </a:t>
            </a:r>
            <a:r>
              <a:rPr lang="en-US" u="sng" dirty="0">
                <a:latin typeface="Calibri" panose="020F0502020204030204" pitchFamily="34" charset="0"/>
                <a:ea typeface="Calibri" panose="020F0502020204030204" pitchFamily="34" charset="0"/>
                <a:cs typeface="Calibri" panose="020F0502020204030204" pitchFamily="34" charset="0"/>
              </a:rPr>
              <a:t>IV antibiotics, Peripherally Inserted Central Catheter (PICC) care and advanced wound care</a:t>
            </a:r>
            <a:r>
              <a:rPr lang="en-US" dirty="0">
                <a:latin typeface="Calibri" panose="020F0502020204030204" pitchFamily="34" charset="0"/>
                <a:ea typeface="Calibri" panose="020F0502020204030204" pitchFamily="34" charset="0"/>
                <a:cs typeface="Calibri" panose="020F0502020204030204" pitchFamily="34" charset="0"/>
              </a:rPr>
              <a:t>:</a:t>
            </a:r>
          </a:p>
          <a:p>
            <a:pPr marL="852488" indent="-285750">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Policies and procedures</a:t>
            </a:r>
          </a:p>
          <a:p>
            <a:pPr marL="852488" indent="-285750">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Staff competencies</a:t>
            </a:r>
          </a:p>
          <a:p>
            <a:pPr marL="852488" indent="-285750">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Supplies and equipment</a:t>
            </a:r>
          </a:p>
          <a:p>
            <a:pPr marL="852488" indent="-285750">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Medical direction/oversight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0610" y="1508354"/>
            <a:ext cx="1731256" cy="1675471"/>
          </a:xfrm>
          <a:prstGeom prst="rect">
            <a:avLst/>
          </a:prstGeom>
        </p:spPr>
      </p:pic>
      <p:sp>
        <p:nvSpPr>
          <p:cNvPr id="5" name="Text Placeholder 2"/>
          <p:cNvSpPr txBox="1">
            <a:spLocks/>
          </p:cNvSpPr>
          <p:nvPr/>
        </p:nvSpPr>
        <p:spPr>
          <a:xfrm>
            <a:off x="5601866" y="952640"/>
            <a:ext cx="3542134" cy="3610602"/>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1600"/>
              </a:spcAft>
              <a:buClr>
                <a:schemeClr val="dk2"/>
              </a:buClr>
              <a:buSzPct val="100000"/>
              <a:buFont typeface="Open Sans"/>
              <a:buNone/>
              <a:defRPr sz="1800" b="0"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2pPr>
            <a:lvl3pPr marR="0" lvl="2" algn="l" rtl="0">
              <a:lnSpc>
                <a:spcPct val="100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3pPr>
            <a:lvl4pPr marR="0" lvl="3" algn="l" rtl="0">
              <a:lnSpc>
                <a:spcPct val="100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4pPr>
            <a:lvl5pPr marR="0" lvl="4" algn="l" rtl="0">
              <a:lnSpc>
                <a:spcPct val="100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5pPr>
            <a:lvl6pPr marR="0" lvl="5" algn="l" rtl="0">
              <a:lnSpc>
                <a:spcPct val="100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6pPr>
            <a:lvl7pPr marR="0" lvl="6" algn="l" rtl="0">
              <a:lnSpc>
                <a:spcPct val="100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7pPr>
            <a:lvl8pPr marR="0" lvl="7" algn="l" rtl="0">
              <a:lnSpc>
                <a:spcPct val="100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8pPr>
            <a:lvl9pPr marR="0" lvl="8" algn="l" rtl="0">
              <a:lnSpc>
                <a:spcPct val="100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9pPr>
          </a:lstStyle>
          <a:p>
            <a:pPr marL="342900" indent="-342900">
              <a:buFont typeface="+mj-lt"/>
              <a:buAutoNum type="arabicPeriod" startAt="3"/>
            </a:pPr>
            <a:r>
              <a:rPr lang="en-US" dirty="0">
                <a:latin typeface="Calibri" panose="020F0502020204030204" pitchFamily="34" charset="0"/>
                <a:ea typeface="Calibri" panose="020F0502020204030204" pitchFamily="34" charset="0"/>
                <a:cs typeface="Calibri" panose="020F0502020204030204" pitchFamily="34" charset="0"/>
              </a:rPr>
              <a:t>Patients in active addiction </a:t>
            </a:r>
            <a:r>
              <a:rPr lang="en-US" u="sng" dirty="0">
                <a:latin typeface="Calibri" panose="020F0502020204030204" pitchFamily="34" charset="0"/>
                <a:ea typeface="Calibri" panose="020F0502020204030204" pitchFamily="34" charset="0"/>
                <a:cs typeface="Calibri" panose="020F0502020204030204" pitchFamily="34" charset="0"/>
              </a:rPr>
              <a:t>but not requesting recovery </a:t>
            </a:r>
            <a:r>
              <a:rPr lang="en-US" b="1" i="1" dirty="0">
                <a:latin typeface="Calibri" panose="020F0502020204030204" pitchFamily="34" charset="0"/>
                <a:ea typeface="Calibri" panose="020F0502020204030204" pitchFamily="34" charset="0"/>
                <a:cs typeface="Calibri" panose="020F0502020204030204" pitchFamily="34" charset="0"/>
              </a:rPr>
              <a:t>can be</a:t>
            </a:r>
            <a:r>
              <a:rPr lang="en-US" dirty="0">
                <a:latin typeface="Calibri" panose="020F0502020204030204" pitchFamily="34" charset="0"/>
                <a:ea typeface="Calibri" panose="020F0502020204030204" pitchFamily="34" charset="0"/>
                <a:cs typeface="Calibri" panose="020F0502020204030204" pitchFamily="34" charset="0"/>
              </a:rPr>
              <a:t> offered the ability to access post acute IV therapy, PICC line care and wound care in the ASAM Level 4 setting:</a:t>
            </a:r>
          </a:p>
          <a:p>
            <a:pPr marL="914400" indent="-284163">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Expert in MAT</a:t>
            </a:r>
          </a:p>
          <a:p>
            <a:pPr marL="914400" indent="-284163">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Reachable moments</a:t>
            </a:r>
          </a:p>
          <a:p>
            <a:pPr marL="914400" indent="-284163">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Completed medical care</a:t>
            </a:r>
          </a:p>
          <a:p>
            <a:pPr marL="914400" indent="-284163">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Engagement in care plan</a:t>
            </a:r>
          </a:p>
          <a:p>
            <a:pPr>
              <a:spcAft>
                <a:spcPts val="0"/>
              </a:spcAft>
            </a:pPr>
            <a:endParaRPr lang="en-US"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17769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D09A5-17AA-0DF5-C0AA-4740ECED3D93}"/>
              </a:ext>
            </a:extLst>
          </p:cNvPr>
          <p:cNvSpPr>
            <a:spLocks noGrp="1"/>
          </p:cNvSpPr>
          <p:nvPr>
            <p:ph type="title"/>
          </p:nvPr>
        </p:nvSpPr>
        <p:spPr>
          <a:xfrm>
            <a:off x="749126" y="293807"/>
            <a:ext cx="4291113" cy="551260"/>
          </a:xfrm>
        </p:spPr>
        <p:txBody>
          <a:bodyPr>
            <a:normAutofit fontScale="90000"/>
          </a:bodyPr>
          <a:lstStyle/>
          <a:p>
            <a:r>
              <a:rPr lang="en-US" sz="2700" dirty="0">
                <a:solidFill>
                  <a:schemeClr val="tx1"/>
                </a:solidFill>
              </a:rPr>
              <a:t>Eligibility Criteria</a:t>
            </a:r>
          </a:p>
        </p:txBody>
      </p:sp>
      <p:sp>
        <p:nvSpPr>
          <p:cNvPr id="3" name="Content Placeholder 2">
            <a:extLst>
              <a:ext uri="{FF2B5EF4-FFF2-40B4-BE49-F238E27FC236}">
                <a16:creationId xmlns:a16="http://schemas.microsoft.com/office/drawing/2014/main" id="{0CCB2C05-AFE6-92DB-4C43-DCB81EAFF402}"/>
              </a:ext>
            </a:extLst>
          </p:cNvPr>
          <p:cNvSpPr txBox="1">
            <a:spLocks/>
          </p:cNvSpPr>
          <p:nvPr/>
        </p:nvSpPr>
        <p:spPr>
          <a:xfrm>
            <a:off x="0" y="939998"/>
            <a:ext cx="9143999" cy="3517420"/>
          </a:xfrm>
          <a:prstGeom prst="rect">
            <a:avLst/>
          </a:prstGeom>
          <a:noFill/>
          <a:ln>
            <a:noFill/>
          </a:ln>
        </p:spPr>
        <p:txBody>
          <a:bodyPr vert="horz" lIns="68580" tIns="34290" rIns="68580" bIns="34290" rtlCol="0" anchor="t" anchorCtr="0">
            <a:normAutofit fontScale="77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1600"/>
              </a:spcAft>
              <a:buClr>
                <a:schemeClr val="dk2"/>
              </a:buClr>
              <a:buSzPct val="100000"/>
              <a:buFont typeface="Open Sans"/>
              <a:buNone/>
              <a:defRPr sz="1800" b="0"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2pPr>
            <a:lvl3pPr marR="0" lvl="2" algn="l" rtl="0">
              <a:lnSpc>
                <a:spcPct val="100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3pPr>
            <a:lvl4pPr marR="0" lvl="3" algn="l" rtl="0">
              <a:lnSpc>
                <a:spcPct val="100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4pPr>
            <a:lvl5pPr marR="0" lvl="4" algn="l" rtl="0">
              <a:lnSpc>
                <a:spcPct val="100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5pPr>
            <a:lvl6pPr marR="0" lvl="5" algn="l" rtl="0">
              <a:lnSpc>
                <a:spcPct val="100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6pPr>
            <a:lvl7pPr marR="0" lvl="6" algn="l" rtl="0">
              <a:lnSpc>
                <a:spcPct val="100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7pPr>
            <a:lvl8pPr marR="0" lvl="7" algn="l" rtl="0">
              <a:lnSpc>
                <a:spcPct val="100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8pPr>
            <a:lvl9pPr marR="0" lvl="8" algn="l" rtl="0">
              <a:lnSpc>
                <a:spcPct val="100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9pPr>
          </a:lstStyle>
          <a:p>
            <a:pPr marL="169863">
              <a:lnSpc>
                <a:spcPct val="107000"/>
              </a:lnSpc>
              <a:spcAft>
                <a:spcPts val="800"/>
              </a:spcAft>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Individuals must meet the following criteria upon discharge from Philadelphia acute care hospital:</a:t>
            </a:r>
          </a:p>
          <a:p>
            <a:pPr marL="801688" indent="-342900">
              <a:lnSpc>
                <a:spcPct val="107000"/>
              </a:lnSpc>
              <a:spcAft>
                <a:spcPts val="800"/>
              </a:spcAft>
              <a:buFont typeface="Courier New" panose="02070309020205020404" pitchFamily="49" charset="0"/>
              <a:buChar char="o"/>
            </a:pPr>
            <a:r>
              <a:rPr lang="en-US" sz="2000" u="sng" dirty="0">
                <a:solidFill>
                  <a:schemeClr val="tx1"/>
                </a:solidFill>
                <a:latin typeface="Calibri" panose="020F0502020204030204" pitchFamily="34" charset="0"/>
                <a:ea typeface="Calibri" panose="020F0502020204030204" pitchFamily="34" charset="0"/>
                <a:cs typeface="Times New Roman" panose="02020603050405020304" pitchFamily="18" charset="0"/>
              </a:rPr>
              <a:t>Age:</a:t>
            </a: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18 years or older</a:t>
            </a:r>
          </a:p>
          <a:p>
            <a:pPr marL="801688" indent="-342900">
              <a:lnSpc>
                <a:spcPct val="107000"/>
              </a:lnSpc>
              <a:spcAft>
                <a:spcPts val="800"/>
              </a:spcAft>
              <a:buFont typeface="Courier New" panose="02070309020205020404" pitchFamily="49" charset="0"/>
              <a:buChar char="o"/>
            </a:pPr>
            <a:r>
              <a:rPr lang="en-US" sz="2000" u="sng" dirty="0">
                <a:solidFill>
                  <a:schemeClr val="tx1"/>
                </a:solidFill>
                <a:latin typeface="Calibri" panose="020F0502020204030204" pitchFamily="34" charset="0"/>
                <a:ea typeface="Calibri" panose="020F0502020204030204" pitchFamily="34" charset="0"/>
                <a:cs typeface="Times New Roman" panose="02020603050405020304" pitchFamily="18" charset="0"/>
              </a:rPr>
              <a:t>Insurance:</a:t>
            </a: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CBH-eligible or uninsured (including undocumented)</a:t>
            </a:r>
          </a:p>
          <a:p>
            <a:pPr marL="801688" indent="-342900">
              <a:lnSpc>
                <a:spcPct val="107000"/>
              </a:lnSpc>
              <a:spcAft>
                <a:spcPts val="800"/>
              </a:spcAft>
              <a:buFont typeface="Courier New" panose="02070309020205020404" pitchFamily="49" charset="0"/>
              <a:buChar char="o"/>
            </a:pPr>
            <a:r>
              <a:rPr lang="en-US" sz="2000" u="sng" dirty="0">
                <a:solidFill>
                  <a:schemeClr val="tx1"/>
                </a:solidFill>
                <a:latin typeface="Calibri" panose="020F0502020204030204" pitchFamily="34" charset="0"/>
                <a:ea typeface="Calibri" panose="020F0502020204030204" pitchFamily="34" charset="0"/>
                <a:cs typeface="Times New Roman" panose="02020603050405020304" pitchFamily="18" charset="0"/>
              </a:rPr>
              <a:t>ASAM Level of Care Assessment </a:t>
            </a: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indicates Level 4 Program needed</a:t>
            </a:r>
          </a:p>
          <a:p>
            <a:pPr marL="801688" indent="-342900">
              <a:lnSpc>
                <a:spcPct val="107000"/>
              </a:lnSpc>
              <a:spcAft>
                <a:spcPts val="800"/>
              </a:spcAft>
              <a:buFont typeface="Courier New" panose="02070309020205020404" pitchFamily="49" charset="0"/>
              <a:buChar char="o"/>
            </a:pPr>
            <a:r>
              <a:rPr lang="en-US" sz="2000" u="sng" dirty="0">
                <a:solidFill>
                  <a:schemeClr val="tx1"/>
                </a:solidFill>
                <a:latin typeface="Calibri" panose="020F0502020204030204" pitchFamily="34" charset="0"/>
                <a:ea typeface="Calibri" panose="020F0502020204030204" pitchFamily="34" charset="0"/>
                <a:cs typeface="Times New Roman" panose="02020603050405020304" pitchFamily="18" charset="0"/>
              </a:rPr>
              <a:t>Medical History:</a:t>
            </a: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p>
          <a:p>
            <a:pPr marL="1143000" lvl="1" indent="-228600">
              <a:lnSpc>
                <a:spcPct val="107000"/>
              </a:lnSpc>
              <a:spcAft>
                <a:spcPts val="800"/>
              </a:spcAft>
              <a:buFont typeface="Courier New" panose="02070309020205020404" pitchFamily="49" charset="0"/>
              <a:buChar char="o"/>
            </a:pPr>
            <a:r>
              <a:rPr lang="en-US" sz="1700" dirty="0">
                <a:solidFill>
                  <a:schemeClr val="tx1"/>
                </a:solidFill>
                <a:latin typeface="Calibri" panose="020F0502020204030204" pitchFamily="34" charset="0"/>
                <a:ea typeface="Calibri" panose="020F0502020204030204" pitchFamily="34" charset="0"/>
                <a:cs typeface="Times New Roman" panose="02020603050405020304" pitchFamily="18" charset="0"/>
              </a:rPr>
              <a:t>Medically stable, experiencing active SUD and requiring 2-12 weeks of post-acute care for IV antibiotics, wound care, and/or pain management</a:t>
            </a:r>
          </a:p>
          <a:p>
            <a:pPr marL="1143000" lvl="1" indent="-228600">
              <a:lnSpc>
                <a:spcPct val="107000"/>
              </a:lnSpc>
              <a:spcAft>
                <a:spcPts val="800"/>
              </a:spcAft>
              <a:buFont typeface="Courier New" panose="02070309020205020404" pitchFamily="49" charset="0"/>
              <a:buChar char="o"/>
            </a:pPr>
            <a:r>
              <a:rPr lang="en-US" sz="1700" dirty="0">
                <a:solidFill>
                  <a:schemeClr val="tx1"/>
                </a:solidFill>
                <a:latin typeface="Calibri" panose="020F0502020204030204" pitchFamily="34" charset="0"/>
                <a:ea typeface="Calibri" panose="020F0502020204030204" pitchFamily="34" charset="0"/>
                <a:cs typeface="Times New Roman" panose="02020603050405020304" pitchFamily="18" charset="0"/>
              </a:rPr>
              <a:t>Induction of MOUD/Medication-Assisted Treatment (MAT) in acute care setting for active SUD as needed</a:t>
            </a:r>
          </a:p>
          <a:p>
            <a:pPr marL="1143000" lvl="1" indent="-228600">
              <a:lnSpc>
                <a:spcPct val="107000"/>
              </a:lnSpc>
              <a:spcAft>
                <a:spcPts val="800"/>
              </a:spcAft>
              <a:buFont typeface="Courier New" panose="02070309020205020404" pitchFamily="49" charset="0"/>
              <a:buChar char="o"/>
            </a:pPr>
            <a:r>
              <a:rPr lang="en-US" sz="1700" dirty="0">
                <a:solidFill>
                  <a:schemeClr val="tx1"/>
                </a:solidFill>
                <a:latin typeface="Calibri" panose="020F0502020204030204" pitchFamily="34" charset="0"/>
                <a:ea typeface="Calibri" panose="020F0502020204030204" pitchFamily="34" charset="0"/>
                <a:cs typeface="Times New Roman" panose="02020603050405020304" pitchFamily="18" charset="0"/>
              </a:rPr>
              <a:t>Able to ambulate with or without assistive devices and able to take self to bathroom (self transfer from wheelchair)</a:t>
            </a:r>
          </a:p>
          <a:p>
            <a:pPr marL="801688" indent="-342900">
              <a:lnSpc>
                <a:spcPct val="107000"/>
              </a:lnSpc>
              <a:spcAft>
                <a:spcPts val="800"/>
              </a:spcAft>
              <a:buFont typeface="Courier New" panose="02070309020205020404" pitchFamily="49" charset="0"/>
              <a:buChar char="o"/>
            </a:pPr>
            <a:r>
              <a:rPr lang="en-US" sz="2000" u="sng" dirty="0">
                <a:solidFill>
                  <a:schemeClr val="tx1"/>
                </a:solidFill>
                <a:latin typeface="Calibri" panose="020F0502020204030204" pitchFamily="34" charset="0"/>
                <a:ea typeface="Calibri" panose="020F0502020204030204" pitchFamily="34" charset="0"/>
                <a:cs typeface="Times New Roman" panose="02020603050405020304" pitchFamily="18" charset="0"/>
              </a:rPr>
              <a:t>Discharge Disposition</a:t>
            </a: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Individual would be able to go home with assistance from home health nurses and/or family if not for their SUD</a:t>
            </a:r>
          </a:p>
          <a:p>
            <a:pPr marL="801688" indent="-342900">
              <a:lnSpc>
                <a:spcPct val="107000"/>
              </a:lnSpc>
              <a:spcAft>
                <a:spcPts val="800"/>
              </a:spcAft>
              <a:buFont typeface="Courier New" panose="02070309020205020404" pitchFamily="49" charset="0"/>
              <a:buChar char="o"/>
            </a:pPr>
            <a:r>
              <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Be willing to engage with treatment team and follow all L4 policies and procedures</a:t>
            </a:r>
          </a:p>
          <a:p>
            <a:pPr marL="801688" indent="-342900">
              <a:lnSpc>
                <a:spcPct val="107000"/>
              </a:lnSpc>
              <a:spcAft>
                <a:spcPts val="800"/>
              </a:spcAft>
              <a:buFont typeface="Courier New" panose="02070309020205020404" pitchFamily="49" charset="0"/>
              <a:buChar char="o"/>
            </a:pPr>
            <a:endPar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801688" indent="-342900">
              <a:lnSpc>
                <a:spcPct val="107000"/>
              </a:lnSpc>
              <a:spcAft>
                <a:spcPts val="800"/>
              </a:spcAft>
              <a:buFont typeface="Courier New" panose="02070309020205020404" pitchFamily="49" charset="0"/>
              <a:buChar char="o"/>
            </a:pPr>
            <a:endPar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801688" indent="-342900">
              <a:lnSpc>
                <a:spcPct val="107000"/>
              </a:lnSpc>
              <a:spcAft>
                <a:spcPts val="800"/>
              </a:spcAft>
              <a:buFont typeface="Courier New" panose="02070309020205020404" pitchFamily="49" charset="0"/>
              <a:buChar char="o"/>
            </a:pPr>
            <a:endPar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en-US" sz="1950" dirty="0">
              <a:cs typeface="Calibri" panose="020F0502020204030204"/>
            </a:endParaRPr>
          </a:p>
        </p:txBody>
      </p:sp>
      <p:cxnSp>
        <p:nvCxnSpPr>
          <p:cNvPr id="4" name="Straight Connector 3">
            <a:extLst>
              <a:ext uri="{FF2B5EF4-FFF2-40B4-BE49-F238E27FC236}">
                <a16:creationId xmlns:a16="http://schemas.microsoft.com/office/drawing/2014/main" id="{E17E6F2E-2C09-4D5E-F3EB-92E06A2DCB0A}"/>
              </a:ext>
            </a:extLst>
          </p:cNvPr>
          <p:cNvCxnSpPr>
            <a:cxnSpLocks/>
          </p:cNvCxnSpPr>
          <p:nvPr/>
        </p:nvCxnSpPr>
        <p:spPr>
          <a:xfrm flipH="1">
            <a:off x="598811" y="836330"/>
            <a:ext cx="8120647" cy="8737"/>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2FDD6A8-EE44-97CD-9FDD-6EC9A4570D30}"/>
              </a:ext>
            </a:extLst>
          </p:cNvPr>
          <p:cNvSpPr txBox="1"/>
          <p:nvPr/>
        </p:nvSpPr>
        <p:spPr>
          <a:xfrm>
            <a:off x="323682" y="4203502"/>
            <a:ext cx="8820318" cy="253916"/>
          </a:xfrm>
          <a:prstGeom prst="rect">
            <a:avLst/>
          </a:prstGeom>
          <a:noFill/>
        </p:spPr>
        <p:txBody>
          <a:bodyPr wrap="square" rtlCol="0">
            <a:spAutoFit/>
          </a:bodyPr>
          <a:lstStyle/>
          <a:p>
            <a:pPr algn="ctr"/>
            <a:r>
              <a:rPr lang="en-US" sz="1050" i="1" dirty="0">
                <a:solidFill>
                  <a:schemeClr val="tx1"/>
                </a:solidFill>
              </a:rPr>
              <a:t>*Individuals under court supervision would not be excluded from the program – standard protocol for inclusion would occur</a:t>
            </a:r>
          </a:p>
        </p:txBody>
      </p:sp>
    </p:spTree>
    <p:extLst>
      <p:ext uri="{BB962C8B-B14F-4D97-AF65-F5344CB8AC3E}">
        <p14:creationId xmlns:p14="http://schemas.microsoft.com/office/powerpoint/2010/main" val="3391941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70D03-FC44-9594-3E9A-D4D716EF3BF8}"/>
              </a:ext>
            </a:extLst>
          </p:cNvPr>
          <p:cNvSpPr>
            <a:spLocks noGrp="1"/>
          </p:cNvSpPr>
          <p:nvPr>
            <p:ph type="title"/>
          </p:nvPr>
        </p:nvSpPr>
        <p:spPr>
          <a:xfrm>
            <a:off x="1153475" y="409204"/>
            <a:ext cx="7166700" cy="546300"/>
          </a:xfrm>
        </p:spPr>
        <p:txBody>
          <a:bodyPr/>
          <a:lstStyle/>
          <a:p>
            <a:pPr algn="ctr"/>
            <a:r>
              <a:rPr lang="en-US" dirty="0">
                <a:solidFill>
                  <a:schemeClr val="tx1"/>
                </a:solidFill>
              </a:rPr>
              <a:t>The Patient Journey in Acute Care Hospitals</a:t>
            </a:r>
          </a:p>
        </p:txBody>
      </p:sp>
      <p:graphicFrame>
        <p:nvGraphicFramePr>
          <p:cNvPr id="12" name="Diagram 11">
            <a:extLst>
              <a:ext uri="{FF2B5EF4-FFF2-40B4-BE49-F238E27FC236}">
                <a16:creationId xmlns:a16="http://schemas.microsoft.com/office/drawing/2014/main" id="{D4E4F0DE-D4E9-D607-221A-E9BF5E6834B9}"/>
              </a:ext>
            </a:extLst>
          </p:cNvPr>
          <p:cNvGraphicFramePr/>
          <p:nvPr>
            <p:extLst>
              <p:ext uri="{D42A27DB-BD31-4B8C-83A1-F6EECF244321}">
                <p14:modId xmlns:p14="http://schemas.microsoft.com/office/powerpoint/2010/main" val="3196314777"/>
              </p:ext>
            </p:extLst>
          </p:nvPr>
        </p:nvGraphicFramePr>
        <p:xfrm>
          <a:off x="97104" y="955504"/>
          <a:ext cx="895545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Graphic 13" descr="Users with solid fill">
            <a:extLst>
              <a:ext uri="{FF2B5EF4-FFF2-40B4-BE49-F238E27FC236}">
                <a16:creationId xmlns:a16="http://schemas.microsoft.com/office/drawing/2014/main" id="{5A255D65-567D-6AEB-F95B-B712505A78D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07655" y="1866900"/>
            <a:ext cx="678180" cy="678180"/>
          </a:xfrm>
          <a:prstGeom prst="rect">
            <a:avLst/>
          </a:prstGeom>
        </p:spPr>
      </p:pic>
      <p:pic>
        <p:nvPicPr>
          <p:cNvPr id="20" name="Graphic 19" descr="Bank with solid fill">
            <a:extLst>
              <a:ext uri="{FF2B5EF4-FFF2-40B4-BE49-F238E27FC236}">
                <a16:creationId xmlns:a16="http://schemas.microsoft.com/office/drawing/2014/main" id="{F8A04864-1612-E450-60E7-312F06FE5B1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01376" y="1775460"/>
            <a:ext cx="678180" cy="678180"/>
          </a:xfrm>
          <a:prstGeom prst="rect">
            <a:avLst/>
          </a:prstGeom>
        </p:spPr>
      </p:pic>
      <p:pic>
        <p:nvPicPr>
          <p:cNvPr id="22" name="Graphic 21" descr="Checklist with solid fill">
            <a:extLst>
              <a:ext uri="{FF2B5EF4-FFF2-40B4-BE49-F238E27FC236}">
                <a16:creationId xmlns:a16="http://schemas.microsoft.com/office/drawing/2014/main" id="{276DF18F-3067-3828-5581-B246C6A084B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920612" y="1162714"/>
            <a:ext cx="678180" cy="678180"/>
          </a:xfrm>
          <a:prstGeom prst="rect">
            <a:avLst/>
          </a:prstGeom>
        </p:spPr>
      </p:pic>
      <p:pic>
        <p:nvPicPr>
          <p:cNvPr id="24" name="Graphic 23" descr="Ambulance outline">
            <a:extLst>
              <a:ext uri="{FF2B5EF4-FFF2-40B4-BE49-F238E27FC236}">
                <a16:creationId xmlns:a16="http://schemas.microsoft.com/office/drawing/2014/main" id="{0D536567-877A-7610-74A6-46528D12804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224884" y="1673254"/>
            <a:ext cx="678180" cy="678180"/>
          </a:xfrm>
          <a:prstGeom prst="rect">
            <a:avLst/>
          </a:prstGeom>
        </p:spPr>
      </p:pic>
      <p:pic>
        <p:nvPicPr>
          <p:cNvPr id="26" name="Graphic 25" descr="Brain in head with solid fill">
            <a:extLst>
              <a:ext uri="{FF2B5EF4-FFF2-40B4-BE49-F238E27FC236}">
                <a16:creationId xmlns:a16="http://schemas.microsoft.com/office/drawing/2014/main" id="{E9EC3267-6595-0C41-C5A8-3B0E7C88ABCB}"/>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882140" y="1334164"/>
            <a:ext cx="678180" cy="678180"/>
          </a:xfrm>
          <a:prstGeom prst="rect">
            <a:avLst/>
          </a:prstGeom>
        </p:spPr>
      </p:pic>
      <p:pic>
        <p:nvPicPr>
          <p:cNvPr id="28" name="Graphic 27" descr="Handshake with solid fill">
            <a:extLst>
              <a:ext uri="{FF2B5EF4-FFF2-40B4-BE49-F238E27FC236}">
                <a16:creationId xmlns:a16="http://schemas.microsoft.com/office/drawing/2014/main" id="{17E2B954-0783-09A2-03FF-D668440563C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6495097" y="1893570"/>
            <a:ext cx="678180" cy="678180"/>
          </a:xfrm>
          <a:prstGeom prst="rect">
            <a:avLst/>
          </a:prstGeom>
        </p:spPr>
      </p:pic>
    </p:spTree>
    <p:extLst>
      <p:ext uri="{BB962C8B-B14F-4D97-AF65-F5344CB8AC3E}">
        <p14:creationId xmlns:p14="http://schemas.microsoft.com/office/powerpoint/2010/main" val="2895042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70D03-FC44-9594-3E9A-D4D716EF3BF8}"/>
              </a:ext>
            </a:extLst>
          </p:cNvPr>
          <p:cNvSpPr>
            <a:spLocks noGrp="1"/>
          </p:cNvSpPr>
          <p:nvPr>
            <p:ph type="title"/>
          </p:nvPr>
        </p:nvSpPr>
        <p:spPr>
          <a:xfrm>
            <a:off x="1053722" y="409204"/>
            <a:ext cx="7166700" cy="546300"/>
          </a:xfrm>
        </p:spPr>
        <p:txBody>
          <a:bodyPr/>
          <a:lstStyle/>
          <a:p>
            <a:pPr algn="ctr"/>
            <a:r>
              <a:rPr lang="en-US" dirty="0">
                <a:solidFill>
                  <a:schemeClr val="tx1"/>
                </a:solidFill>
              </a:rPr>
              <a:t>The Patient Journey in L4 Setting</a:t>
            </a:r>
          </a:p>
        </p:txBody>
      </p:sp>
      <p:graphicFrame>
        <p:nvGraphicFramePr>
          <p:cNvPr id="12" name="Diagram 11">
            <a:extLst>
              <a:ext uri="{FF2B5EF4-FFF2-40B4-BE49-F238E27FC236}">
                <a16:creationId xmlns:a16="http://schemas.microsoft.com/office/drawing/2014/main" id="{D4E4F0DE-D4E9-D607-221A-E9BF5E6834B9}"/>
              </a:ext>
            </a:extLst>
          </p:cNvPr>
          <p:cNvGraphicFramePr/>
          <p:nvPr>
            <p:extLst>
              <p:ext uri="{D42A27DB-BD31-4B8C-83A1-F6EECF244321}">
                <p14:modId xmlns:p14="http://schemas.microsoft.com/office/powerpoint/2010/main" val="3985835148"/>
              </p:ext>
            </p:extLst>
          </p:nvPr>
        </p:nvGraphicFramePr>
        <p:xfrm>
          <a:off x="97104" y="955504"/>
          <a:ext cx="895545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 name="Graphic 19" descr="Bank with solid fill">
            <a:extLst>
              <a:ext uri="{FF2B5EF4-FFF2-40B4-BE49-F238E27FC236}">
                <a16:creationId xmlns:a16="http://schemas.microsoft.com/office/drawing/2014/main" id="{F8A04864-1612-E450-60E7-312F06FE5B1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23389" y="1684020"/>
            <a:ext cx="678180" cy="678180"/>
          </a:xfrm>
          <a:prstGeom prst="rect">
            <a:avLst/>
          </a:prstGeom>
        </p:spPr>
      </p:pic>
      <p:pic>
        <p:nvPicPr>
          <p:cNvPr id="22" name="Graphic 21" descr="Checklist with solid fill">
            <a:extLst>
              <a:ext uri="{FF2B5EF4-FFF2-40B4-BE49-F238E27FC236}">
                <a16:creationId xmlns:a16="http://schemas.microsoft.com/office/drawing/2014/main" id="{276DF18F-3067-3828-5581-B246C6A084B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863117" y="1164406"/>
            <a:ext cx="678180" cy="678180"/>
          </a:xfrm>
          <a:prstGeom prst="rect">
            <a:avLst/>
          </a:prstGeom>
        </p:spPr>
      </p:pic>
      <p:pic>
        <p:nvPicPr>
          <p:cNvPr id="26" name="Graphic 25" descr="Brain in head with solid fill">
            <a:extLst>
              <a:ext uri="{FF2B5EF4-FFF2-40B4-BE49-F238E27FC236}">
                <a16:creationId xmlns:a16="http://schemas.microsoft.com/office/drawing/2014/main" id="{E9EC3267-6595-0C41-C5A8-3B0E7C88ABC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180747" y="1162714"/>
            <a:ext cx="678180" cy="678180"/>
          </a:xfrm>
          <a:prstGeom prst="rect">
            <a:avLst/>
          </a:prstGeom>
        </p:spPr>
      </p:pic>
      <p:pic>
        <p:nvPicPr>
          <p:cNvPr id="28" name="Graphic 27" descr="Handshake with solid fill">
            <a:extLst>
              <a:ext uri="{FF2B5EF4-FFF2-40B4-BE49-F238E27FC236}">
                <a16:creationId xmlns:a16="http://schemas.microsoft.com/office/drawing/2014/main" id="{17E2B954-0783-09A2-03FF-D668440563C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44342" y="1788218"/>
            <a:ext cx="678180" cy="678180"/>
          </a:xfrm>
          <a:prstGeom prst="rect">
            <a:avLst/>
          </a:prstGeom>
        </p:spPr>
      </p:pic>
      <p:pic>
        <p:nvPicPr>
          <p:cNvPr id="4" name="Graphic 3" descr="Care outline">
            <a:extLst>
              <a:ext uri="{FF2B5EF4-FFF2-40B4-BE49-F238E27FC236}">
                <a16:creationId xmlns:a16="http://schemas.microsoft.com/office/drawing/2014/main" id="{77D2BCD1-2CF8-C30E-0FDF-7B9E1368B123}"/>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981085" y="1763540"/>
            <a:ext cx="678180" cy="678180"/>
          </a:xfrm>
          <a:prstGeom prst="rect">
            <a:avLst/>
          </a:prstGeom>
        </p:spPr>
      </p:pic>
    </p:spTree>
    <p:extLst>
      <p:ext uri="{BB962C8B-B14F-4D97-AF65-F5344CB8AC3E}">
        <p14:creationId xmlns:p14="http://schemas.microsoft.com/office/powerpoint/2010/main" val="3663775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4">
            <a:extLst>
              <a:ext uri="{FF2B5EF4-FFF2-40B4-BE49-F238E27FC236}">
                <a16:creationId xmlns:a16="http://schemas.microsoft.com/office/drawing/2014/main" id="{9001ECDD-ADB8-4D2A-8A99-84CDB6F9A1E6}"/>
              </a:ext>
            </a:extLst>
          </p:cNvPr>
          <p:cNvSpPr txBox="1"/>
          <p:nvPr/>
        </p:nvSpPr>
        <p:spPr>
          <a:xfrm>
            <a:off x="1150776" y="1071795"/>
            <a:ext cx="6923315" cy="2034366"/>
          </a:xfrm>
          <a:prstGeom prst="rect">
            <a:avLst/>
          </a:prstGeom>
          <a:noFill/>
          <a:ln>
            <a:noFill/>
          </a:ln>
        </p:spPr>
        <p:txBody>
          <a:bodyPr lIns="91425" tIns="91425" rIns="91425" bIns="91425" anchor="t" anchorCtr="0">
            <a:noAutofit/>
          </a:bodyPr>
          <a:lstStyle/>
          <a:p>
            <a:pPr algn="ctr" defTabSz="914378">
              <a:defRPr/>
            </a:pPr>
            <a:r>
              <a:rPr lang="en-US" sz="4800" b="1" kern="1200" dirty="0">
                <a:solidFill>
                  <a:srgbClr val="FFFFFF"/>
                </a:solidFill>
                <a:latin typeface="Montserrat" panose="02000505000000020004" pitchFamily="2" charset="0"/>
                <a:ea typeface="+mn-ea"/>
                <a:cs typeface="+mn-cs"/>
              </a:rPr>
              <a:t>Progress</a:t>
            </a:r>
          </a:p>
          <a:p>
            <a:pPr algn="ctr" defTabSz="914378">
              <a:defRPr/>
            </a:pPr>
            <a:endParaRPr lang="en-US" sz="4800" b="1" kern="1200" dirty="0">
              <a:solidFill>
                <a:srgbClr val="FFFFFF"/>
              </a:solidFill>
              <a:latin typeface="Montserrat" panose="02000505000000020004" pitchFamily="2" charset="0"/>
              <a:ea typeface="+mn-ea"/>
              <a:cs typeface="+mn-cs"/>
            </a:endParaRPr>
          </a:p>
          <a:p>
            <a:pPr algn="ctr" defTabSz="914378">
              <a:defRPr/>
            </a:pPr>
            <a:r>
              <a:rPr lang="en-US" sz="2800" b="1" dirty="0">
                <a:solidFill>
                  <a:srgbClr val="FFFFFF"/>
                </a:solidFill>
                <a:latin typeface="Montserrat" panose="02000505000000020004" pitchFamily="2" charset="0"/>
                <a:ea typeface="+mn-ea"/>
                <a:cs typeface="+mn-cs"/>
              </a:rPr>
              <a:t>Program Launch: </a:t>
            </a:r>
            <a:r>
              <a:rPr lang="en-US" sz="2800" dirty="0">
                <a:solidFill>
                  <a:srgbClr val="FFFFFF"/>
                </a:solidFill>
                <a:latin typeface="Montserrat" panose="02000505000000020004" pitchFamily="2" charset="0"/>
                <a:ea typeface="+mn-ea"/>
                <a:cs typeface="+mn-cs"/>
              </a:rPr>
              <a:t>March 15</a:t>
            </a:r>
            <a:r>
              <a:rPr lang="en-US" sz="2800" baseline="30000" dirty="0">
                <a:solidFill>
                  <a:srgbClr val="FFFFFF"/>
                </a:solidFill>
                <a:latin typeface="Montserrat" panose="02000505000000020004" pitchFamily="2" charset="0"/>
                <a:ea typeface="+mn-ea"/>
                <a:cs typeface="+mn-cs"/>
              </a:rPr>
              <a:t>,</a:t>
            </a:r>
            <a:r>
              <a:rPr lang="en-US" sz="2800" dirty="0">
                <a:solidFill>
                  <a:srgbClr val="FFFFFF"/>
                </a:solidFill>
                <a:latin typeface="Montserrat" panose="02000505000000020004" pitchFamily="2" charset="0"/>
                <a:ea typeface="+mn-ea"/>
                <a:cs typeface="+mn-cs"/>
              </a:rPr>
              <a:t> 2023</a:t>
            </a:r>
          </a:p>
          <a:p>
            <a:pPr algn="ctr" defTabSz="914378">
              <a:defRPr/>
            </a:pPr>
            <a:r>
              <a:rPr lang="en-US" sz="2800" b="1" kern="1200" dirty="0">
                <a:solidFill>
                  <a:srgbClr val="FFFFFF"/>
                </a:solidFill>
                <a:latin typeface="Montserrat" panose="02000505000000020004" pitchFamily="2" charset="0"/>
                <a:ea typeface="+mn-ea"/>
                <a:cs typeface="+mn-cs"/>
              </a:rPr>
              <a:t>Data through: </a:t>
            </a:r>
            <a:r>
              <a:rPr lang="en-US" sz="2800" kern="1200" dirty="0">
                <a:solidFill>
                  <a:srgbClr val="FFFFFF"/>
                </a:solidFill>
                <a:latin typeface="Montserrat" panose="02000505000000020004" pitchFamily="2" charset="0"/>
                <a:ea typeface="+mn-ea"/>
                <a:cs typeface="+mn-cs"/>
              </a:rPr>
              <a:t>September 30</a:t>
            </a:r>
            <a:r>
              <a:rPr lang="en-US" sz="2800" kern="1200" baseline="30000" dirty="0">
                <a:solidFill>
                  <a:srgbClr val="FFFFFF"/>
                </a:solidFill>
                <a:latin typeface="Montserrat" panose="02000505000000020004" pitchFamily="2" charset="0"/>
                <a:ea typeface="+mn-ea"/>
                <a:cs typeface="+mn-cs"/>
              </a:rPr>
              <a:t>,</a:t>
            </a:r>
            <a:r>
              <a:rPr lang="en-US" sz="2800" kern="1200" dirty="0">
                <a:solidFill>
                  <a:srgbClr val="FFFFFF"/>
                </a:solidFill>
                <a:latin typeface="Montserrat" panose="02000505000000020004" pitchFamily="2" charset="0"/>
                <a:ea typeface="+mn-ea"/>
                <a:cs typeface="+mn-cs"/>
              </a:rPr>
              <a:t> 2023</a:t>
            </a:r>
            <a:endParaRPr lang="en-US" sz="2400" dirty="0">
              <a:solidFill>
                <a:srgbClr val="FFFFFF"/>
              </a:solidFill>
              <a:latin typeface="Montserrat" panose="02000505000000020004" pitchFamily="2" charset="0"/>
              <a:ea typeface="+mn-ea"/>
              <a:cs typeface="+mn-cs"/>
            </a:endParaRPr>
          </a:p>
        </p:txBody>
      </p:sp>
      <p:sp>
        <p:nvSpPr>
          <p:cNvPr id="2" name="Star: 5 Points 1">
            <a:extLst>
              <a:ext uri="{FF2B5EF4-FFF2-40B4-BE49-F238E27FC236}">
                <a16:creationId xmlns:a16="http://schemas.microsoft.com/office/drawing/2014/main" id="{FDFEA5F3-0265-D181-31D7-1749E4F79AD8}"/>
              </a:ext>
            </a:extLst>
          </p:cNvPr>
          <p:cNvSpPr/>
          <p:nvPr/>
        </p:nvSpPr>
        <p:spPr>
          <a:xfrm rot="20298110">
            <a:off x="240859" y="205192"/>
            <a:ext cx="2770093" cy="2662517"/>
          </a:xfrm>
          <a:prstGeom prst="star5">
            <a:avLst/>
          </a:prstGeom>
        </p:spPr>
        <p:style>
          <a:lnRef idx="3">
            <a:schemeClr val="lt1"/>
          </a:lnRef>
          <a:fillRef idx="1">
            <a:schemeClr val="accent4"/>
          </a:fillRef>
          <a:effectRef idx="1">
            <a:schemeClr val="accent4"/>
          </a:effectRef>
          <a:fontRef idx="minor">
            <a:schemeClr val="lt1"/>
          </a:fontRef>
        </p:style>
        <p:txBody>
          <a:bodyPr rtlCol="0" anchor="ctr"/>
          <a:lstStyle/>
          <a:p>
            <a:pPr algn="ctr" defTabSz="685800"/>
            <a:r>
              <a:rPr lang="en-US" sz="1500" b="1" kern="1200" dirty="0">
                <a:solidFill>
                  <a:prstClr val="white"/>
                </a:solidFill>
                <a:latin typeface="Calibri" panose="020F0502020204030204"/>
              </a:rPr>
              <a:t>100 cases </a:t>
            </a:r>
            <a:r>
              <a:rPr lang="en-US" sz="1500" kern="1200" dirty="0">
                <a:solidFill>
                  <a:prstClr val="white"/>
                </a:solidFill>
                <a:latin typeface="Calibri" panose="020F0502020204030204"/>
              </a:rPr>
              <a:t>admitted to the program in 6 months</a:t>
            </a:r>
          </a:p>
        </p:txBody>
      </p:sp>
    </p:spTree>
    <p:extLst>
      <p:ext uri="{BB962C8B-B14F-4D97-AF65-F5344CB8AC3E}">
        <p14:creationId xmlns:p14="http://schemas.microsoft.com/office/powerpoint/2010/main" val="1619615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88C51553-00F9-4FA8-B7DA-3F083AE2FF20}"/>
              </a:ext>
            </a:extLst>
          </p:cNvPr>
          <p:cNvSpPr/>
          <p:nvPr/>
        </p:nvSpPr>
        <p:spPr>
          <a:xfrm>
            <a:off x="5135505" y="158723"/>
            <a:ext cx="3857334" cy="215865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A0D89AD2-92E4-1FE6-45D8-1D3BF4D2778F}"/>
              </a:ext>
            </a:extLst>
          </p:cNvPr>
          <p:cNvSpPr txBox="1"/>
          <p:nvPr/>
        </p:nvSpPr>
        <p:spPr>
          <a:xfrm>
            <a:off x="5203953" y="144474"/>
            <a:ext cx="3720437" cy="2123658"/>
          </a:xfrm>
          <a:prstGeom prst="rect">
            <a:avLst/>
          </a:prstGeom>
          <a:noFill/>
        </p:spPr>
        <p:txBody>
          <a:bodyPr wrap="square">
            <a:spAutoFit/>
          </a:bodyPr>
          <a:lstStyle/>
          <a:p>
            <a:pPr>
              <a:spcAft>
                <a:spcPts val="0"/>
              </a:spcAft>
            </a:pPr>
            <a:r>
              <a:rPr kumimoji="0" lang="en-US"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Individuals with infective endocarditis related to drug use typically:</a:t>
            </a:r>
          </a:p>
          <a:p>
            <a:pPr marL="574675" indent="-285750">
              <a:spcAft>
                <a:spcPts val="0"/>
              </a:spcAft>
              <a:buFont typeface="Arial" panose="020B0604020202020204" pitchFamily="34" charset="0"/>
              <a:buChar char="•"/>
            </a:pPr>
            <a:r>
              <a:rPr lang="en-US" altLang="en-US" sz="1200" dirty="0">
                <a:solidFill>
                  <a:schemeClr val="tx1"/>
                </a:solidFill>
                <a:latin typeface="Calibri" panose="020F0502020204030204" pitchFamily="34" charset="0"/>
                <a:cs typeface="Calibri" panose="020F0502020204030204" pitchFamily="34" charset="0"/>
              </a:rPr>
              <a:t>are y</a:t>
            </a:r>
            <a:r>
              <a:rPr kumimoji="0" lang="en-US"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ounger</a:t>
            </a:r>
          </a:p>
          <a:p>
            <a:pPr marL="574675" indent="-285750">
              <a:spcAft>
                <a:spcPts val="0"/>
              </a:spcAft>
              <a:buFont typeface="Arial" panose="020B0604020202020204" pitchFamily="34" charset="0"/>
              <a:buChar char="•"/>
            </a:pPr>
            <a:r>
              <a:rPr lang="en-US" altLang="en-US" sz="1200" dirty="0">
                <a:solidFill>
                  <a:schemeClr val="tx1"/>
                </a:solidFill>
                <a:latin typeface="Calibri" panose="020F0502020204030204" pitchFamily="34" charset="0"/>
                <a:cs typeface="Calibri" panose="020F0502020204030204" pitchFamily="34" charset="0"/>
              </a:rPr>
              <a:t>have</a:t>
            </a:r>
            <a:r>
              <a:rPr kumimoji="0" lang="en-US"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higher rates of smoking, drinking and liver disease</a:t>
            </a:r>
          </a:p>
          <a:p>
            <a:pPr marL="574675" indent="-285750">
              <a:spcAft>
                <a:spcPts val="0"/>
              </a:spcAft>
              <a:buFont typeface="Arial" panose="020B0604020202020204" pitchFamily="34" charset="0"/>
              <a:buChar char="•"/>
            </a:pPr>
            <a:r>
              <a:rPr kumimoji="0" lang="en-US"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are more likely to need emergency surgery</a:t>
            </a:r>
          </a:p>
          <a:p>
            <a:pPr marL="574675" indent="-285750">
              <a:spcAft>
                <a:spcPts val="0"/>
              </a:spcAft>
              <a:buFont typeface="Arial" panose="020B0604020202020204" pitchFamily="34" charset="0"/>
              <a:buChar char="•"/>
            </a:pPr>
            <a:r>
              <a:rPr kumimoji="0" lang="en-US"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are on Medicaid or uninsured</a:t>
            </a:r>
          </a:p>
          <a:p>
            <a:pPr marL="574675" indent="-285750">
              <a:spcAft>
                <a:spcPts val="0"/>
              </a:spcAft>
              <a:buFont typeface="Arial" panose="020B0604020202020204" pitchFamily="34" charset="0"/>
              <a:buChar char="•"/>
            </a:pPr>
            <a:r>
              <a:rPr kumimoji="0" lang="en-US"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are at higher odds of major morbidity and in-hospital mortality</a:t>
            </a:r>
          </a:p>
          <a:p>
            <a:pPr marL="574675" indent="-285750">
              <a:spcAft>
                <a:spcPts val="0"/>
              </a:spcAft>
              <a:buFont typeface="Arial" panose="020B0604020202020204" pitchFamily="34" charset="0"/>
              <a:buChar char="•"/>
            </a:pPr>
            <a:r>
              <a:rPr kumimoji="0" lang="en-US"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experience poorer long-term outcomes</a:t>
            </a:r>
          </a:p>
          <a:p>
            <a:pPr marL="574675" indent="-285750">
              <a:spcAft>
                <a:spcPts val="0"/>
              </a:spcAft>
              <a:buFont typeface="Arial" panose="020B0604020202020204" pitchFamily="34" charset="0"/>
              <a:buChar char="•"/>
            </a:pPr>
            <a:r>
              <a:rPr lang="en-US" altLang="en-US" sz="1200" dirty="0">
                <a:solidFill>
                  <a:schemeClr val="tx1"/>
                </a:solidFill>
                <a:latin typeface="Calibri" panose="020F0502020204030204" pitchFamily="34" charset="0"/>
                <a:cs typeface="Calibri" panose="020F0502020204030204" pitchFamily="34" charset="0"/>
              </a:rPr>
              <a:t>experience </a:t>
            </a:r>
            <a:r>
              <a:rPr kumimoji="0" lang="en-US"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significantly longer hospital stays</a:t>
            </a:r>
          </a:p>
        </p:txBody>
      </p:sp>
      <p:sp>
        <p:nvSpPr>
          <p:cNvPr id="3" name="TextBox 2">
            <a:extLst>
              <a:ext uri="{FF2B5EF4-FFF2-40B4-BE49-F238E27FC236}">
                <a16:creationId xmlns:a16="http://schemas.microsoft.com/office/drawing/2014/main" id="{D3D5F0EA-6CE9-2B5F-EB26-FAF852ADFBD1}"/>
              </a:ext>
            </a:extLst>
          </p:cNvPr>
          <p:cNvSpPr txBox="1"/>
          <p:nvPr/>
        </p:nvSpPr>
        <p:spPr>
          <a:xfrm>
            <a:off x="5035197" y="3477791"/>
            <a:ext cx="3797172" cy="738664"/>
          </a:xfrm>
          <a:prstGeom prst="rect">
            <a:avLst/>
          </a:prstGeom>
          <a:noFill/>
        </p:spPr>
        <p:txBody>
          <a:bodyPr wrap="square">
            <a:spAutoFit/>
          </a:bodyPr>
          <a:lstStyle/>
          <a:p>
            <a:pPr algn="ctr"/>
            <a:r>
              <a:rPr lang="en-US" dirty="0">
                <a:latin typeface="Calibri" panose="020F0502020204030204" pitchFamily="34" charset="0"/>
                <a:ea typeface="Calibri" panose="020F0502020204030204" pitchFamily="34" charset="0"/>
                <a:cs typeface="Times New Roman" panose="02020603050405020304" pitchFamily="18" charset="0"/>
              </a:rPr>
              <a:t>Approximately 1</a:t>
            </a:r>
            <a:r>
              <a:rPr lang="en-US" dirty="0">
                <a:effectLst/>
                <a:latin typeface="Calibri" panose="020F0502020204030204" pitchFamily="34" charset="0"/>
                <a:ea typeface="Calibri" panose="020F0502020204030204" pitchFamily="34" charset="0"/>
                <a:cs typeface="Times New Roman" panose="02020603050405020304" pitchFamily="18" charset="0"/>
              </a:rPr>
              <a:t> in every 3 individuals in Philadelphia experiencing homelessness (sheltered and unsheltered) also experience SUD</a:t>
            </a:r>
          </a:p>
        </p:txBody>
      </p:sp>
      <p:graphicFrame>
        <p:nvGraphicFramePr>
          <p:cNvPr id="13" name="Chart 12">
            <a:extLst>
              <a:ext uri="{FF2B5EF4-FFF2-40B4-BE49-F238E27FC236}">
                <a16:creationId xmlns:a16="http://schemas.microsoft.com/office/drawing/2014/main" id="{153FC6B2-CF26-2B9B-56EA-5DE7C5D36686}"/>
              </a:ext>
            </a:extLst>
          </p:cNvPr>
          <p:cNvGraphicFramePr/>
          <p:nvPr/>
        </p:nvGraphicFramePr>
        <p:xfrm>
          <a:off x="61710" y="695238"/>
          <a:ext cx="732430" cy="690085"/>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1CC1D812-A354-756D-4D77-6DEC71D1CBDF}"/>
              </a:ext>
            </a:extLst>
          </p:cNvPr>
          <p:cNvSpPr txBox="1"/>
          <p:nvPr/>
        </p:nvSpPr>
        <p:spPr>
          <a:xfrm>
            <a:off x="727632" y="695238"/>
            <a:ext cx="4286280" cy="738664"/>
          </a:xfrm>
          <a:prstGeom prst="rect">
            <a:avLst/>
          </a:prstGeom>
          <a:noFill/>
        </p:spPr>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2</a:t>
            </a:r>
            <a:r>
              <a:rPr lang="en-US" dirty="0">
                <a:effectLst/>
                <a:latin typeface="Calibri" panose="020F0502020204030204" pitchFamily="34" charset="0"/>
                <a:ea typeface="Calibri" panose="020F0502020204030204" pitchFamily="34" charset="0"/>
                <a:cs typeface="Times New Roman" panose="02020603050405020304" pitchFamily="18" charset="0"/>
              </a:rPr>
              <a:t> in every 3 persons with injection drug use (PWID) have had a wound or an abscess due to injection drug use (2021)</a:t>
            </a:r>
          </a:p>
        </p:txBody>
      </p:sp>
      <p:sp>
        <p:nvSpPr>
          <p:cNvPr id="9" name="TextBox 8">
            <a:extLst>
              <a:ext uri="{FF2B5EF4-FFF2-40B4-BE49-F238E27FC236}">
                <a16:creationId xmlns:a16="http://schemas.microsoft.com/office/drawing/2014/main" id="{592E9051-2B22-C472-7E96-0FD39684BED1}"/>
              </a:ext>
            </a:extLst>
          </p:cNvPr>
          <p:cNvSpPr txBox="1"/>
          <p:nvPr/>
        </p:nvSpPr>
        <p:spPr>
          <a:xfrm>
            <a:off x="281892" y="3775572"/>
            <a:ext cx="3977108" cy="738664"/>
          </a:xfrm>
          <a:prstGeom prst="rect">
            <a:avLst/>
          </a:prstGeom>
          <a:noFill/>
          <a:ln w="57150">
            <a:solidFill>
              <a:schemeClr val="accent1"/>
            </a:solidFill>
          </a:ln>
        </p:spPr>
        <p:txBody>
          <a:bodyPr wrap="square">
            <a:spAutoFit/>
          </a:bodyPr>
          <a:lstStyle/>
          <a:p>
            <a:pPr marL="102870">
              <a:spcAft>
                <a:spcPts val="0"/>
              </a:spcAft>
            </a:pPr>
            <a:r>
              <a:rPr lang="en-US" b="0" i="0" dirty="0">
                <a:solidFill>
                  <a:schemeClr val="tx1"/>
                </a:solidFill>
                <a:effectLst/>
                <a:latin typeface="Calibri" panose="020F0502020204030204" pitchFamily="34" charset="0"/>
                <a:cs typeface="Calibri" panose="020F0502020204030204" pitchFamily="34" charset="0"/>
              </a:rPr>
              <a:t>From 2019 to 2021, Philadelphia saw </a:t>
            </a:r>
            <a:r>
              <a:rPr lang="en-US" dirty="0">
                <a:solidFill>
                  <a:schemeClr val="tx1"/>
                </a:solidFill>
                <a:latin typeface="Calibri" panose="020F0502020204030204" pitchFamily="34" charset="0"/>
                <a:cs typeface="Calibri" panose="020F0502020204030204" pitchFamily="34" charset="0"/>
              </a:rPr>
              <a:t>skin and soft tissue</a:t>
            </a:r>
            <a:r>
              <a:rPr lang="en-US" b="0" i="0" dirty="0">
                <a:solidFill>
                  <a:schemeClr val="tx1"/>
                </a:solidFill>
                <a:effectLst/>
                <a:latin typeface="Calibri" panose="020F0502020204030204" pitchFamily="34" charset="0"/>
                <a:cs typeface="Calibri" panose="020F0502020204030204" pitchFamily="34" charset="0"/>
              </a:rPr>
              <a:t> infections nearly </a:t>
            </a:r>
            <a:r>
              <a:rPr lang="en-US" b="1" i="0" u="sng" dirty="0">
                <a:solidFill>
                  <a:schemeClr val="tx1"/>
                </a:solidFill>
                <a:effectLst/>
                <a:latin typeface="Calibri" panose="020F0502020204030204" pitchFamily="34" charset="0"/>
                <a:cs typeface="Calibri" panose="020F0502020204030204" pitchFamily="34" charset="0"/>
              </a:rPr>
              <a:t>quadrupled</a:t>
            </a:r>
            <a:r>
              <a:rPr lang="en-US" b="0" i="0" dirty="0">
                <a:solidFill>
                  <a:schemeClr val="tx1"/>
                </a:solidFill>
                <a:effectLst/>
                <a:latin typeface="Calibri" panose="020F0502020204030204" pitchFamily="34" charset="0"/>
                <a:cs typeface="Calibri" panose="020F0502020204030204" pitchFamily="34" charset="0"/>
              </a:rPr>
              <a:t>, likely connected to xylazine’s rise. </a:t>
            </a:r>
          </a:p>
        </p:txBody>
      </p:sp>
      <p:pic>
        <p:nvPicPr>
          <p:cNvPr id="10" name="Picture 9">
            <a:extLst>
              <a:ext uri="{FF2B5EF4-FFF2-40B4-BE49-F238E27FC236}">
                <a16:creationId xmlns:a16="http://schemas.microsoft.com/office/drawing/2014/main" id="{7234231E-C21F-E8D6-8CDE-F56D7CE2AA27}"/>
              </a:ext>
            </a:extLst>
          </p:cNvPr>
          <p:cNvPicPr>
            <a:picLocks noChangeAspect="1"/>
          </p:cNvPicPr>
          <p:nvPr/>
        </p:nvPicPr>
        <p:blipFill rotWithShape="1">
          <a:blip r:embed="rId4"/>
          <a:srcRect l="33417" t="43408" r="27333" b="20062"/>
          <a:stretch/>
        </p:blipFill>
        <p:spPr>
          <a:xfrm>
            <a:off x="281892" y="1859037"/>
            <a:ext cx="3924377" cy="1872425"/>
          </a:xfrm>
          <a:prstGeom prst="rect">
            <a:avLst/>
          </a:prstGeom>
        </p:spPr>
      </p:pic>
      <p:sp>
        <p:nvSpPr>
          <p:cNvPr id="11" name="Rectangle 10">
            <a:extLst>
              <a:ext uri="{FF2B5EF4-FFF2-40B4-BE49-F238E27FC236}">
                <a16:creationId xmlns:a16="http://schemas.microsoft.com/office/drawing/2014/main" id="{0AF24887-B647-EC77-2005-11799C10E53D}"/>
              </a:ext>
            </a:extLst>
          </p:cNvPr>
          <p:cNvSpPr/>
          <p:nvPr/>
        </p:nvSpPr>
        <p:spPr>
          <a:xfrm>
            <a:off x="61710" y="1531500"/>
            <a:ext cx="1577802" cy="2872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PHILADELPHIA</a:t>
            </a:r>
          </a:p>
        </p:txBody>
      </p:sp>
      <p:sp>
        <p:nvSpPr>
          <p:cNvPr id="12" name="Rectangle 11">
            <a:extLst>
              <a:ext uri="{FF2B5EF4-FFF2-40B4-BE49-F238E27FC236}">
                <a16:creationId xmlns:a16="http://schemas.microsoft.com/office/drawing/2014/main" id="{AC897E4B-6CB7-D3AB-9806-DD4D6CEF1E9C}"/>
              </a:ext>
            </a:extLst>
          </p:cNvPr>
          <p:cNvSpPr/>
          <p:nvPr/>
        </p:nvSpPr>
        <p:spPr>
          <a:xfrm>
            <a:off x="34791" y="312111"/>
            <a:ext cx="1577802" cy="28723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NATIONALLY</a:t>
            </a:r>
          </a:p>
        </p:txBody>
      </p:sp>
      <p:grpSp>
        <p:nvGrpSpPr>
          <p:cNvPr id="2" name="Group 1">
            <a:extLst>
              <a:ext uri="{FF2B5EF4-FFF2-40B4-BE49-F238E27FC236}">
                <a16:creationId xmlns:a16="http://schemas.microsoft.com/office/drawing/2014/main" id="{23EC0C69-EA1A-6F81-88E2-82437BD281C0}"/>
              </a:ext>
            </a:extLst>
          </p:cNvPr>
          <p:cNvGrpSpPr/>
          <p:nvPr/>
        </p:nvGrpSpPr>
        <p:grpSpPr>
          <a:xfrm>
            <a:off x="6399159" y="2675604"/>
            <a:ext cx="1008362" cy="644866"/>
            <a:chOff x="6399159" y="2675604"/>
            <a:chExt cx="1008362" cy="644866"/>
          </a:xfrm>
        </p:grpSpPr>
        <p:pic>
          <p:nvPicPr>
            <p:cNvPr id="21" name="Graphic 20" descr="Man with solid fill">
              <a:extLst>
                <a:ext uri="{FF2B5EF4-FFF2-40B4-BE49-F238E27FC236}">
                  <a16:creationId xmlns:a16="http://schemas.microsoft.com/office/drawing/2014/main" id="{9088C622-0A18-A075-0897-3DAEF994055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99159" y="2687072"/>
              <a:ext cx="534624" cy="633398"/>
            </a:xfrm>
            <a:prstGeom prst="rect">
              <a:avLst/>
            </a:prstGeom>
          </p:spPr>
        </p:pic>
        <p:pic>
          <p:nvPicPr>
            <p:cNvPr id="15" name="Graphic 14" descr="Man with solid fill">
              <a:extLst>
                <a:ext uri="{FF2B5EF4-FFF2-40B4-BE49-F238E27FC236}">
                  <a16:creationId xmlns:a16="http://schemas.microsoft.com/office/drawing/2014/main" id="{4DA7A5AC-8177-2E2B-A9D6-69B266C03BF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82577" y="2675604"/>
              <a:ext cx="524944" cy="621929"/>
            </a:xfrm>
            <a:prstGeom prst="rect">
              <a:avLst/>
            </a:prstGeom>
          </p:spPr>
        </p:pic>
        <p:pic>
          <p:nvPicPr>
            <p:cNvPr id="17" name="Graphic 16" descr="Man with solid fill">
              <a:extLst>
                <a:ext uri="{FF2B5EF4-FFF2-40B4-BE49-F238E27FC236}">
                  <a16:creationId xmlns:a16="http://schemas.microsoft.com/office/drawing/2014/main" id="{6748ACA4-1A29-B024-068D-965AA9BFEC2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50105" y="2687072"/>
              <a:ext cx="524944" cy="621929"/>
            </a:xfrm>
            <a:prstGeom prst="rect">
              <a:avLst/>
            </a:prstGeom>
          </p:spPr>
        </p:pic>
      </p:grpSp>
    </p:spTree>
    <p:extLst>
      <p:ext uri="{BB962C8B-B14F-4D97-AF65-F5344CB8AC3E}">
        <p14:creationId xmlns:p14="http://schemas.microsoft.com/office/powerpoint/2010/main" val="343141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E3D92-7A5E-C322-0189-5447B671D39B}"/>
              </a:ext>
            </a:extLst>
          </p:cNvPr>
          <p:cNvSpPr>
            <a:spLocks noGrp="1"/>
          </p:cNvSpPr>
          <p:nvPr>
            <p:ph type="title"/>
          </p:nvPr>
        </p:nvSpPr>
        <p:spPr/>
        <p:txBody>
          <a:bodyPr/>
          <a:lstStyle/>
          <a:p>
            <a:r>
              <a:rPr lang="en-US" sz="2100" b="1" dirty="0"/>
              <a:t>PROVIDER PARTICIPATION STATUS</a:t>
            </a:r>
          </a:p>
        </p:txBody>
      </p:sp>
      <p:sp>
        <p:nvSpPr>
          <p:cNvPr id="3" name="Content Placeholder 2">
            <a:extLst>
              <a:ext uri="{FF2B5EF4-FFF2-40B4-BE49-F238E27FC236}">
                <a16:creationId xmlns:a16="http://schemas.microsoft.com/office/drawing/2014/main" id="{14D4C0E9-24ED-2059-E624-43F37D13DE36}"/>
              </a:ext>
            </a:extLst>
          </p:cNvPr>
          <p:cNvSpPr>
            <a:spLocks noGrp="1"/>
          </p:cNvSpPr>
          <p:nvPr>
            <p:ph idx="1"/>
          </p:nvPr>
        </p:nvSpPr>
        <p:spPr>
          <a:xfrm>
            <a:off x="4572000" y="857371"/>
            <a:ext cx="4427220" cy="3263504"/>
          </a:xfrm>
        </p:spPr>
        <p:txBody>
          <a:bodyPr/>
          <a:lstStyle/>
          <a:p>
            <a:r>
              <a:rPr lang="en-US" sz="1500" b="1" dirty="0">
                <a:solidFill>
                  <a:schemeClr val="tx1"/>
                </a:solidFill>
              </a:rPr>
              <a:t>SUD Hospitals Providing L4PA Program:</a:t>
            </a:r>
          </a:p>
          <a:p>
            <a:pPr marL="685800" indent="-342900">
              <a:buFont typeface="Wingdings" panose="05000000000000000000" pitchFamily="2" charset="2"/>
              <a:buChar char="ü"/>
            </a:pPr>
            <a:r>
              <a:rPr lang="en-US" sz="1350" dirty="0">
                <a:solidFill>
                  <a:schemeClr val="tx1"/>
                </a:solidFill>
              </a:rPr>
              <a:t>Eagleville Hospital</a:t>
            </a:r>
          </a:p>
          <a:p>
            <a:pPr marL="685800" indent="-342900">
              <a:buFont typeface="Wingdings" panose="05000000000000000000" pitchFamily="2" charset="2"/>
              <a:buChar char="ü"/>
            </a:pPr>
            <a:r>
              <a:rPr lang="en-US" sz="1350" dirty="0">
                <a:solidFill>
                  <a:schemeClr val="tx1"/>
                </a:solidFill>
              </a:rPr>
              <a:t>Kensington Hospital</a:t>
            </a:r>
          </a:p>
          <a:p>
            <a:pPr marL="342900"/>
            <a:endParaRPr lang="en-US" sz="1350" dirty="0">
              <a:solidFill>
                <a:schemeClr val="tx1"/>
              </a:solidFill>
            </a:endParaRPr>
          </a:p>
        </p:txBody>
      </p:sp>
      <p:sp>
        <p:nvSpPr>
          <p:cNvPr id="5" name="Footer Placeholder 4">
            <a:extLst>
              <a:ext uri="{FF2B5EF4-FFF2-40B4-BE49-F238E27FC236}">
                <a16:creationId xmlns:a16="http://schemas.microsoft.com/office/drawing/2014/main" id="{7AF71CD4-82D3-8CE5-C792-10B259532C6A}"/>
              </a:ext>
            </a:extLst>
          </p:cNvPr>
          <p:cNvSpPr>
            <a:spLocks noGrp="1"/>
          </p:cNvSpPr>
          <p:nvPr>
            <p:ph type="ftr" sz="quarter" idx="11"/>
          </p:nvPr>
        </p:nvSpPr>
        <p:spPr/>
        <p:txBody>
          <a:bodyPr/>
          <a:lstStyle/>
          <a:p>
            <a:pPr algn="ctr" defTabSz="685800">
              <a:defRPr/>
            </a:pPr>
            <a:r>
              <a:rPr lang="en-US" sz="900" kern="1200" dirty="0">
                <a:solidFill>
                  <a:prstClr val="black">
                    <a:tint val="75000"/>
                  </a:prstClr>
                </a:solidFill>
                <a:latin typeface="Calibri" panose="020F0502020204030204"/>
                <a:ea typeface="+mn-ea"/>
                <a:cs typeface="+mn-cs"/>
              </a:rPr>
              <a:t>DRAFT - for discussion purposes only</a:t>
            </a:r>
          </a:p>
        </p:txBody>
      </p:sp>
      <p:sp>
        <p:nvSpPr>
          <p:cNvPr id="4" name="Content Placeholder 2">
            <a:extLst>
              <a:ext uri="{FF2B5EF4-FFF2-40B4-BE49-F238E27FC236}">
                <a16:creationId xmlns:a16="http://schemas.microsoft.com/office/drawing/2014/main" id="{5666747C-0C76-46D9-C453-F37293D0BC82}"/>
              </a:ext>
            </a:extLst>
          </p:cNvPr>
          <p:cNvSpPr txBox="1">
            <a:spLocks/>
          </p:cNvSpPr>
          <p:nvPr/>
        </p:nvSpPr>
        <p:spPr>
          <a:xfrm>
            <a:off x="303188" y="926882"/>
            <a:ext cx="4663440" cy="3830597"/>
          </a:xfrm>
          <a:prstGeom prst="rect">
            <a:avLst/>
          </a:prstGeom>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defRPr/>
            </a:pPr>
            <a:r>
              <a:rPr lang="en-US" sz="1950" b="1" dirty="0">
                <a:solidFill>
                  <a:prstClr val="black"/>
                </a:solidFill>
                <a:latin typeface="Calibri" panose="020F0502020204030204"/>
              </a:rPr>
              <a:t>ACH Hospitals Referring to L4PA Program:</a:t>
            </a:r>
          </a:p>
          <a:p>
            <a:pPr marL="685800" indent="-342900" defTabSz="685800">
              <a:spcBef>
                <a:spcPts val="750"/>
              </a:spcBef>
              <a:buFont typeface="Wingdings" panose="05000000000000000000" pitchFamily="2" charset="2"/>
              <a:buChar char="ü"/>
              <a:defRPr/>
            </a:pPr>
            <a:r>
              <a:rPr lang="en-US" sz="1350" dirty="0">
                <a:solidFill>
                  <a:prstClr val="black"/>
                </a:solidFill>
                <a:latin typeface="Calibri" panose="020F0502020204030204"/>
              </a:rPr>
              <a:t>Einstein Medical Center - Philadelphia</a:t>
            </a:r>
          </a:p>
          <a:p>
            <a:pPr marL="685800" indent="-342900" defTabSz="685800">
              <a:spcBef>
                <a:spcPts val="750"/>
              </a:spcBef>
              <a:buFont typeface="Wingdings" panose="05000000000000000000" pitchFamily="2" charset="2"/>
              <a:buChar char="ü"/>
              <a:defRPr/>
            </a:pPr>
            <a:r>
              <a:rPr lang="en-US" sz="1350" dirty="0">
                <a:solidFill>
                  <a:prstClr val="black"/>
                </a:solidFill>
                <a:latin typeface="Calibri" panose="020F0502020204030204"/>
              </a:rPr>
              <a:t>Thomas Jefferson University Hospital – Main</a:t>
            </a:r>
          </a:p>
          <a:p>
            <a:pPr marL="685800" indent="-342900" defTabSz="685800">
              <a:spcBef>
                <a:spcPts val="750"/>
              </a:spcBef>
              <a:buFont typeface="Wingdings" panose="05000000000000000000" pitchFamily="2" charset="2"/>
              <a:buChar char="ü"/>
              <a:defRPr/>
            </a:pPr>
            <a:r>
              <a:rPr lang="en-US" sz="1350" dirty="0">
                <a:solidFill>
                  <a:srgbClr val="000000"/>
                </a:solidFill>
                <a:latin typeface="Calibri" panose="020F0502020204030204"/>
              </a:rPr>
              <a:t>Jefferson – Methodist Hospital</a:t>
            </a:r>
            <a:endParaRPr lang="en-US" sz="1050" dirty="0">
              <a:solidFill>
                <a:srgbClr val="000000"/>
              </a:solidFill>
              <a:latin typeface="Calibri" panose="020F0502020204030204"/>
            </a:endParaRPr>
          </a:p>
          <a:p>
            <a:pPr marL="685800" indent="-342900" defTabSz="685800">
              <a:spcBef>
                <a:spcPts val="750"/>
              </a:spcBef>
              <a:buFont typeface="Wingdings" panose="05000000000000000000" pitchFamily="2" charset="2"/>
              <a:buChar char="ü"/>
              <a:defRPr/>
            </a:pPr>
            <a:r>
              <a:rPr lang="en-US" sz="1350" dirty="0">
                <a:solidFill>
                  <a:srgbClr val="000000"/>
                </a:solidFill>
                <a:latin typeface="Calibri" panose="020F0502020204030204"/>
              </a:rPr>
              <a:t>Penn Presbyterian Hospital</a:t>
            </a:r>
          </a:p>
          <a:p>
            <a:pPr marL="685800" indent="-342900" defTabSz="685800">
              <a:spcBef>
                <a:spcPts val="750"/>
              </a:spcBef>
              <a:buFont typeface="Wingdings" panose="05000000000000000000" pitchFamily="2" charset="2"/>
              <a:buChar char="ü"/>
              <a:defRPr/>
            </a:pPr>
            <a:r>
              <a:rPr lang="en-US" sz="1350" dirty="0">
                <a:solidFill>
                  <a:srgbClr val="000000"/>
                </a:solidFill>
                <a:latin typeface="Calibri" panose="020F0502020204030204"/>
              </a:rPr>
              <a:t>Hospital University of Pennsylvania </a:t>
            </a:r>
          </a:p>
          <a:p>
            <a:pPr marL="685800" indent="-342900" defTabSz="685800">
              <a:spcBef>
                <a:spcPts val="750"/>
              </a:spcBef>
              <a:buFont typeface="Wingdings" panose="05000000000000000000" pitchFamily="2" charset="2"/>
              <a:buChar char="ü"/>
              <a:defRPr/>
            </a:pPr>
            <a:r>
              <a:rPr lang="en-US" sz="1350" dirty="0">
                <a:solidFill>
                  <a:srgbClr val="000000"/>
                </a:solidFill>
                <a:latin typeface="Calibri" panose="020F0502020204030204"/>
              </a:rPr>
              <a:t>Pennsylvania Hospital</a:t>
            </a:r>
            <a:endParaRPr lang="en-US" sz="1200" dirty="0">
              <a:solidFill>
                <a:srgbClr val="000000"/>
              </a:solidFill>
              <a:latin typeface="Calibri" panose="020F0502020204030204"/>
            </a:endParaRPr>
          </a:p>
          <a:p>
            <a:pPr marL="685800" indent="-342900" defTabSz="685800">
              <a:spcBef>
                <a:spcPts val="750"/>
              </a:spcBef>
              <a:buFont typeface="Wingdings" panose="05000000000000000000" pitchFamily="2" charset="2"/>
              <a:buChar char="ü"/>
              <a:defRPr/>
            </a:pPr>
            <a:r>
              <a:rPr lang="en-US" sz="1350" dirty="0">
                <a:solidFill>
                  <a:srgbClr val="000000"/>
                </a:solidFill>
                <a:latin typeface="Calibri" panose="020F0502020204030204"/>
              </a:rPr>
              <a:t>Temple University Hospital – Main</a:t>
            </a:r>
          </a:p>
          <a:p>
            <a:pPr marL="685800" indent="-342900" defTabSz="685800">
              <a:spcBef>
                <a:spcPts val="750"/>
              </a:spcBef>
              <a:buFont typeface="Wingdings" panose="05000000000000000000" pitchFamily="2" charset="2"/>
              <a:buChar char="ü"/>
              <a:defRPr/>
            </a:pPr>
            <a:r>
              <a:rPr lang="en-US" sz="1350" dirty="0">
                <a:solidFill>
                  <a:srgbClr val="000000"/>
                </a:solidFill>
                <a:latin typeface="Calibri" panose="020F0502020204030204"/>
              </a:rPr>
              <a:t>Temple Episcopal Hospital</a:t>
            </a:r>
          </a:p>
          <a:p>
            <a:pPr marL="685800" indent="-342900" defTabSz="685800">
              <a:spcBef>
                <a:spcPts val="750"/>
              </a:spcBef>
              <a:buFont typeface="Wingdings" panose="05000000000000000000" pitchFamily="2" charset="2"/>
              <a:buChar char="ü"/>
              <a:defRPr/>
            </a:pPr>
            <a:r>
              <a:rPr lang="en-US" sz="1350" dirty="0">
                <a:solidFill>
                  <a:srgbClr val="000000"/>
                </a:solidFill>
                <a:latin typeface="Calibri" panose="020F0502020204030204"/>
              </a:rPr>
              <a:t>Temple Jeanes Hospital</a:t>
            </a:r>
            <a:endParaRPr lang="en-US" sz="900" dirty="0">
              <a:solidFill>
                <a:srgbClr val="000000"/>
              </a:solidFill>
              <a:latin typeface="Calibri" panose="020F0502020204030204"/>
            </a:endParaRPr>
          </a:p>
          <a:p>
            <a:pPr marL="685800" indent="-342900" defTabSz="685800">
              <a:spcBef>
                <a:spcPts val="750"/>
              </a:spcBef>
              <a:buFont typeface="Wingdings" panose="05000000000000000000" pitchFamily="2" charset="2"/>
              <a:buChar char="q"/>
            </a:pPr>
            <a:r>
              <a:rPr lang="en-US" sz="1350" dirty="0">
                <a:solidFill>
                  <a:prstClr val="black"/>
                </a:solidFill>
                <a:latin typeface="Calibri" panose="020F0502020204030204"/>
              </a:rPr>
              <a:t>Nazareth Hospital</a:t>
            </a:r>
            <a:br>
              <a:rPr lang="en-US" sz="1350" dirty="0">
                <a:solidFill>
                  <a:prstClr val="black"/>
                </a:solidFill>
                <a:latin typeface="Calibri" panose="020F0502020204030204"/>
              </a:rPr>
            </a:br>
            <a:r>
              <a:rPr lang="en-US" sz="900" dirty="0">
                <a:solidFill>
                  <a:prstClr val="black"/>
                </a:solidFill>
                <a:latin typeface="Calibri" panose="020F0502020204030204"/>
              </a:rPr>
              <a:t>(expected launch TBD)</a:t>
            </a:r>
            <a:endParaRPr lang="en-US" sz="1350" dirty="0">
              <a:solidFill>
                <a:prstClr val="black"/>
              </a:solidFill>
              <a:latin typeface="Calibri" panose="020F0502020204030204"/>
            </a:endParaRPr>
          </a:p>
          <a:p>
            <a:pPr marL="685800" indent="-342900" defTabSz="685800">
              <a:spcBef>
                <a:spcPts val="750"/>
              </a:spcBef>
              <a:buFont typeface="Wingdings" panose="05000000000000000000" pitchFamily="2" charset="2"/>
              <a:buChar char="q"/>
              <a:defRPr/>
            </a:pPr>
            <a:r>
              <a:rPr lang="en-US" sz="1350" dirty="0">
                <a:solidFill>
                  <a:prstClr val="black"/>
                </a:solidFill>
                <a:latin typeface="Calibri" panose="020F0502020204030204"/>
              </a:rPr>
              <a:t>Jefferson – Frankford Hospital</a:t>
            </a:r>
            <a:br>
              <a:rPr lang="en-US" sz="1350" dirty="0">
                <a:solidFill>
                  <a:prstClr val="black"/>
                </a:solidFill>
                <a:latin typeface="Calibri" panose="020F0502020204030204"/>
              </a:rPr>
            </a:br>
            <a:r>
              <a:rPr lang="en-US" sz="900" dirty="0">
                <a:solidFill>
                  <a:prstClr val="black"/>
                </a:solidFill>
                <a:latin typeface="Calibri" panose="020F0502020204030204"/>
              </a:rPr>
              <a:t>(expected launch TBD)</a:t>
            </a:r>
          </a:p>
          <a:p>
            <a:pPr marL="685800" indent="-342900" defTabSz="685800">
              <a:spcBef>
                <a:spcPts val="750"/>
              </a:spcBef>
              <a:buFont typeface="Wingdings" panose="05000000000000000000" pitchFamily="2" charset="2"/>
              <a:buChar char="q"/>
              <a:defRPr/>
            </a:pPr>
            <a:r>
              <a:rPr lang="en-US" sz="1350" dirty="0">
                <a:solidFill>
                  <a:prstClr val="black"/>
                </a:solidFill>
                <a:latin typeface="Calibri" panose="020F0502020204030204"/>
              </a:rPr>
              <a:t>Jefferson – </a:t>
            </a:r>
            <a:r>
              <a:rPr lang="en-US" sz="1350" dirty="0" err="1">
                <a:solidFill>
                  <a:prstClr val="black"/>
                </a:solidFill>
                <a:latin typeface="Calibri" panose="020F0502020204030204"/>
              </a:rPr>
              <a:t>Torresdale</a:t>
            </a:r>
            <a:r>
              <a:rPr lang="en-US" sz="1350" dirty="0">
                <a:solidFill>
                  <a:prstClr val="black"/>
                </a:solidFill>
                <a:latin typeface="Calibri" panose="020F0502020204030204"/>
              </a:rPr>
              <a:t> Hospital</a:t>
            </a:r>
            <a:br>
              <a:rPr lang="en-US" sz="1350" dirty="0">
                <a:solidFill>
                  <a:prstClr val="black"/>
                </a:solidFill>
                <a:latin typeface="Calibri" panose="020F0502020204030204"/>
              </a:rPr>
            </a:br>
            <a:r>
              <a:rPr lang="en-US" sz="900" dirty="0">
                <a:solidFill>
                  <a:prstClr val="black"/>
                </a:solidFill>
                <a:latin typeface="Calibri" panose="020F0502020204030204"/>
              </a:rPr>
              <a:t>(expected launch TBD)</a:t>
            </a:r>
          </a:p>
          <a:p>
            <a:pPr marL="685800" indent="-342900" defTabSz="685800">
              <a:spcBef>
                <a:spcPts val="750"/>
              </a:spcBef>
              <a:buFont typeface="Wingdings" panose="05000000000000000000" pitchFamily="2" charset="2"/>
              <a:buChar char="q"/>
              <a:defRPr/>
            </a:pPr>
            <a:endParaRPr lang="en-US" sz="1350" dirty="0">
              <a:solidFill>
                <a:prstClr val="black"/>
              </a:solidFill>
              <a:latin typeface="Calibri" panose="020F0502020204030204"/>
            </a:endParaRPr>
          </a:p>
        </p:txBody>
      </p:sp>
      <p:sp>
        <p:nvSpPr>
          <p:cNvPr id="6" name="Rectangle 5"/>
          <p:cNvSpPr/>
          <p:nvPr/>
        </p:nvSpPr>
        <p:spPr>
          <a:xfrm>
            <a:off x="5372100" y="2567940"/>
            <a:ext cx="2339340" cy="149352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b="1" kern="1200" dirty="0">
                <a:solidFill>
                  <a:srgbClr val="FFFFFF"/>
                </a:solidFill>
                <a:latin typeface="Arial"/>
              </a:rPr>
              <a:t>All major academic medical centers in Philadelphia are authorized participants</a:t>
            </a:r>
          </a:p>
        </p:txBody>
      </p:sp>
    </p:spTree>
    <p:extLst>
      <p:ext uri="{BB962C8B-B14F-4D97-AF65-F5344CB8AC3E}">
        <p14:creationId xmlns:p14="http://schemas.microsoft.com/office/powerpoint/2010/main" val="3275301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19DD07-24F2-5107-EC59-C0C4283EFDB9}"/>
              </a:ext>
            </a:extLst>
          </p:cNvPr>
          <p:cNvSpPr>
            <a:spLocks noGrp="1"/>
          </p:cNvSpPr>
          <p:nvPr>
            <p:ph type="title"/>
          </p:nvPr>
        </p:nvSpPr>
        <p:spPr>
          <a:xfrm>
            <a:off x="597906" y="227611"/>
            <a:ext cx="8381290" cy="557501"/>
          </a:xfrm>
        </p:spPr>
        <p:txBody>
          <a:bodyPr/>
          <a:lstStyle/>
          <a:p>
            <a:r>
              <a:rPr lang="en-US" sz="2400" dirty="0"/>
              <a:t>Acute Care Hospital Outcomes </a:t>
            </a:r>
            <a:r>
              <a:rPr lang="en-US" sz="1350" dirty="0"/>
              <a:t>(unique cases)</a:t>
            </a:r>
            <a:endParaRPr lang="en-US" sz="2400" dirty="0"/>
          </a:p>
        </p:txBody>
      </p:sp>
      <p:graphicFrame>
        <p:nvGraphicFramePr>
          <p:cNvPr id="6" name="Table 6">
            <a:extLst>
              <a:ext uri="{FF2B5EF4-FFF2-40B4-BE49-F238E27FC236}">
                <a16:creationId xmlns:a16="http://schemas.microsoft.com/office/drawing/2014/main" id="{426DCF83-F2A2-FB49-C802-311131BF3EFC}"/>
              </a:ext>
            </a:extLst>
          </p:cNvPr>
          <p:cNvGraphicFramePr>
            <a:graphicFrameLocks noGrp="1"/>
          </p:cNvGraphicFramePr>
          <p:nvPr>
            <p:ph idx="1"/>
            <p:extLst>
              <p:ext uri="{D42A27DB-BD31-4B8C-83A1-F6EECF244321}">
                <p14:modId xmlns:p14="http://schemas.microsoft.com/office/powerpoint/2010/main" val="304265289"/>
              </p:ext>
            </p:extLst>
          </p:nvPr>
        </p:nvGraphicFramePr>
        <p:xfrm>
          <a:off x="326935" y="678632"/>
          <a:ext cx="8652260" cy="4348392"/>
        </p:xfrm>
        <a:graphic>
          <a:graphicData uri="http://schemas.openxmlformats.org/drawingml/2006/table">
            <a:tbl>
              <a:tblPr firstRow="1" bandRow="1">
                <a:tableStyleId>{5C22544A-7EE6-4342-B048-85BDC9FD1C3A}</a:tableStyleId>
              </a:tblPr>
              <a:tblGrid>
                <a:gridCol w="2355306">
                  <a:extLst>
                    <a:ext uri="{9D8B030D-6E8A-4147-A177-3AD203B41FA5}">
                      <a16:colId xmlns:a16="http://schemas.microsoft.com/office/drawing/2014/main" val="1815261683"/>
                    </a:ext>
                  </a:extLst>
                </a:gridCol>
                <a:gridCol w="1338161">
                  <a:extLst>
                    <a:ext uri="{9D8B030D-6E8A-4147-A177-3AD203B41FA5}">
                      <a16:colId xmlns:a16="http://schemas.microsoft.com/office/drawing/2014/main" val="4160753043"/>
                    </a:ext>
                  </a:extLst>
                </a:gridCol>
                <a:gridCol w="1697986">
                  <a:extLst>
                    <a:ext uri="{9D8B030D-6E8A-4147-A177-3AD203B41FA5}">
                      <a16:colId xmlns:a16="http://schemas.microsoft.com/office/drawing/2014/main" val="2591381729"/>
                    </a:ext>
                  </a:extLst>
                </a:gridCol>
                <a:gridCol w="1554375">
                  <a:extLst>
                    <a:ext uri="{9D8B030D-6E8A-4147-A177-3AD203B41FA5}">
                      <a16:colId xmlns:a16="http://schemas.microsoft.com/office/drawing/2014/main" val="2005820914"/>
                    </a:ext>
                  </a:extLst>
                </a:gridCol>
                <a:gridCol w="1706432">
                  <a:extLst>
                    <a:ext uri="{9D8B030D-6E8A-4147-A177-3AD203B41FA5}">
                      <a16:colId xmlns:a16="http://schemas.microsoft.com/office/drawing/2014/main" val="1721054236"/>
                    </a:ext>
                  </a:extLst>
                </a:gridCol>
              </a:tblGrid>
              <a:tr h="468991">
                <a:tc>
                  <a:txBody>
                    <a:bodyPr/>
                    <a:lstStyle/>
                    <a:p>
                      <a:pPr algn="ctr"/>
                      <a:r>
                        <a:rPr lang="en-US" sz="1200" dirty="0"/>
                        <a:t>Hospital</a:t>
                      </a:r>
                    </a:p>
                    <a:p>
                      <a:pPr algn="ctr"/>
                      <a:r>
                        <a:rPr lang="en-US" sz="900" b="0" i="1" dirty="0"/>
                        <a:t>Start Date</a:t>
                      </a:r>
                    </a:p>
                  </a:txBody>
                  <a:tcPr marL="68580" marR="68580" marT="34290" marB="34290" anchor="ctr"/>
                </a:tc>
                <a:tc>
                  <a:txBody>
                    <a:bodyPr/>
                    <a:lstStyle/>
                    <a:p>
                      <a:pPr algn="ctr"/>
                      <a:r>
                        <a:rPr lang="en-US" sz="1200" dirty="0"/>
                        <a:t>Total Referred into ACH Program*</a:t>
                      </a:r>
                    </a:p>
                  </a:txBody>
                  <a:tcPr marL="68580" marR="68580" marT="34290" marB="34290" anchor="ctr"/>
                </a:tc>
                <a:tc>
                  <a:txBody>
                    <a:bodyPr/>
                    <a:lstStyle/>
                    <a:p>
                      <a:pPr algn="ctr"/>
                      <a:r>
                        <a:rPr lang="en-US" sz="1200" dirty="0"/>
                        <a:t>% Admitted to L4 </a:t>
                      </a:r>
                    </a:p>
                    <a:p>
                      <a:pPr algn="ctr"/>
                      <a:r>
                        <a:rPr lang="en-US" sz="800" b="0" i="1" dirty="0"/>
                        <a:t>Excludes outcome pending</a:t>
                      </a:r>
                      <a:endParaRPr lang="en-US" sz="900" b="0" i="1" dirty="0"/>
                    </a:p>
                  </a:txBody>
                  <a:tcPr marL="68580" marR="68580" marT="34290" marB="34290" anchor="ctr"/>
                </a:tc>
                <a:tc>
                  <a:txBody>
                    <a:bodyPr/>
                    <a:lstStyle/>
                    <a:p>
                      <a:pPr algn="ctr"/>
                      <a:r>
                        <a:rPr lang="en-US" sz="1200" dirty="0"/>
                        <a:t>% Patient-Directed D/C</a:t>
                      </a:r>
                    </a:p>
                    <a:p>
                      <a:pPr algn="ctr"/>
                      <a:r>
                        <a:rPr lang="en-US" sz="800" b="0" i="1" dirty="0"/>
                        <a:t>Excludes outcome pending</a:t>
                      </a:r>
                      <a:endParaRPr lang="en-US" sz="900" b="0" i="1" dirty="0"/>
                    </a:p>
                  </a:txBody>
                  <a:tcPr marL="68580" marR="68580" marT="34290" marB="34290" anchor="ctr"/>
                </a:tc>
                <a:tc>
                  <a:txBody>
                    <a:bodyPr/>
                    <a:lstStyle/>
                    <a:p>
                      <a:pPr algn="ctr"/>
                      <a:r>
                        <a:rPr lang="en-US" sz="1200" dirty="0"/>
                        <a:t>% Patient Declined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1" dirty="0"/>
                        <a:t>Excludes outcome pending</a:t>
                      </a:r>
                    </a:p>
                  </a:txBody>
                  <a:tcPr marL="68580" marR="68580" marT="34290" marB="34290" anchor="ctr"/>
                </a:tc>
                <a:extLst>
                  <a:ext uri="{0D108BD9-81ED-4DB2-BD59-A6C34878D82A}">
                    <a16:rowId xmlns:a16="http://schemas.microsoft.com/office/drawing/2014/main" val="1573638247"/>
                  </a:ext>
                </a:extLst>
              </a:tr>
              <a:tr h="327651">
                <a:tc>
                  <a:txBody>
                    <a:bodyPr/>
                    <a:lstStyle/>
                    <a:p>
                      <a:r>
                        <a:rPr lang="en-US" sz="1100" b="1" dirty="0"/>
                        <a:t>ACH #1</a:t>
                      </a:r>
                    </a:p>
                    <a:p>
                      <a:r>
                        <a:rPr lang="en-US" sz="1000" i="1" dirty="0"/>
                        <a:t>3/15/2023</a:t>
                      </a:r>
                    </a:p>
                  </a:txBody>
                  <a:tcPr marL="68580" marR="68580" marT="34290" marB="34290"/>
                </a:tc>
                <a:tc>
                  <a:txBody>
                    <a:bodyPr/>
                    <a:lstStyle/>
                    <a:p>
                      <a:pPr algn="ctr" fontAlgn="ctr"/>
                      <a:r>
                        <a:rPr lang="en-US" sz="1200" b="0" i="0" u="none" strike="noStrike">
                          <a:solidFill>
                            <a:srgbClr val="000000"/>
                          </a:solidFill>
                          <a:effectLst/>
                          <a:latin typeface="Calibri" panose="020F0502020204030204" pitchFamily="34" charset="0"/>
                        </a:rPr>
                        <a:t>15</a:t>
                      </a:r>
                    </a:p>
                  </a:txBody>
                  <a:tcPr marL="4763" marR="4763" marT="4763" marB="0" anchor="ctr"/>
                </a:tc>
                <a:tc>
                  <a:txBody>
                    <a:bodyPr/>
                    <a:lstStyle/>
                    <a:p>
                      <a:pPr algn="ctr" fontAlgn="ctr"/>
                      <a:r>
                        <a:rPr lang="en-US" sz="1200" b="0" i="0" u="none" strike="noStrike" dirty="0">
                          <a:solidFill>
                            <a:srgbClr val="000000"/>
                          </a:solidFill>
                          <a:effectLst/>
                          <a:latin typeface="Calibri" panose="020F0502020204030204" pitchFamily="34" charset="0"/>
                        </a:rPr>
                        <a:t>27% (4)</a:t>
                      </a:r>
                    </a:p>
                  </a:txBody>
                  <a:tcPr marL="4763" marR="4763" marT="4763" marB="0" anchor="ctr"/>
                </a:tc>
                <a:tc>
                  <a:txBody>
                    <a:bodyPr/>
                    <a:lstStyle/>
                    <a:p>
                      <a:pPr algn="ctr" fontAlgn="ctr"/>
                      <a:r>
                        <a:rPr lang="en-US" sz="1200" b="0" i="0" u="none" strike="noStrike" dirty="0">
                          <a:solidFill>
                            <a:srgbClr val="000000"/>
                          </a:solidFill>
                          <a:effectLst/>
                          <a:latin typeface="Calibri" panose="020F0502020204030204" pitchFamily="34" charset="0"/>
                        </a:rPr>
                        <a:t>40% (6)</a:t>
                      </a:r>
                    </a:p>
                  </a:txBody>
                  <a:tcPr marL="4763" marR="4763" marT="4763" marB="0" anchor="ctr"/>
                </a:tc>
                <a:tc>
                  <a:txBody>
                    <a:bodyPr/>
                    <a:lstStyle/>
                    <a:p>
                      <a:pPr algn="ctr" fontAlgn="ctr"/>
                      <a:r>
                        <a:rPr lang="en-US" sz="1200" b="0" i="0" u="none" strike="noStrike" dirty="0">
                          <a:solidFill>
                            <a:srgbClr val="000000"/>
                          </a:solidFill>
                          <a:effectLst/>
                          <a:latin typeface="Calibri" panose="020F0502020204030204" pitchFamily="34" charset="0"/>
                        </a:rPr>
                        <a:t>33% (5)</a:t>
                      </a:r>
                    </a:p>
                  </a:txBody>
                  <a:tcPr marL="4763" marR="4763" marT="4763" marB="0" anchor="ctr"/>
                </a:tc>
                <a:extLst>
                  <a:ext uri="{0D108BD9-81ED-4DB2-BD59-A6C34878D82A}">
                    <a16:rowId xmlns:a16="http://schemas.microsoft.com/office/drawing/2014/main" val="3949361170"/>
                  </a:ext>
                </a:extLst>
              </a:tr>
              <a:tr h="327651">
                <a:tc>
                  <a:txBody>
                    <a:bodyPr/>
                    <a:lstStyle/>
                    <a:p>
                      <a:r>
                        <a:rPr lang="en-US" sz="1100" b="1" dirty="0"/>
                        <a:t>ACH #2</a:t>
                      </a:r>
                    </a:p>
                    <a:p>
                      <a:r>
                        <a:rPr lang="en-US" sz="1000" i="1" dirty="0"/>
                        <a:t>3/15/2023</a:t>
                      </a:r>
                    </a:p>
                  </a:txBody>
                  <a:tcPr marL="68580" marR="68580" marT="34290" marB="34290"/>
                </a:tc>
                <a:tc>
                  <a:txBody>
                    <a:bodyPr/>
                    <a:lstStyle/>
                    <a:p>
                      <a:pPr algn="ctr" fontAlgn="ctr"/>
                      <a:r>
                        <a:rPr lang="en-US" sz="1200" b="0" i="0" u="none" strike="noStrike">
                          <a:solidFill>
                            <a:srgbClr val="000000"/>
                          </a:solidFill>
                          <a:effectLst/>
                          <a:latin typeface="Calibri" panose="020F0502020204030204" pitchFamily="34" charset="0"/>
                        </a:rPr>
                        <a:t>59</a:t>
                      </a:r>
                    </a:p>
                  </a:txBody>
                  <a:tcPr marL="4763" marR="4763" marT="4763" marB="0" anchor="ctr"/>
                </a:tc>
                <a:tc>
                  <a:txBody>
                    <a:bodyPr/>
                    <a:lstStyle/>
                    <a:p>
                      <a:pPr algn="ctr" fontAlgn="ctr"/>
                      <a:r>
                        <a:rPr lang="en-US" sz="1200" b="0" i="0" u="none" strike="noStrike" dirty="0">
                          <a:solidFill>
                            <a:srgbClr val="000000"/>
                          </a:solidFill>
                          <a:effectLst/>
                          <a:latin typeface="Calibri" panose="020F0502020204030204" pitchFamily="34" charset="0"/>
                        </a:rPr>
                        <a:t>36% (21)</a:t>
                      </a:r>
                    </a:p>
                  </a:txBody>
                  <a:tcPr marL="4763" marR="4763" marT="4763" marB="0" anchor="ctr"/>
                </a:tc>
                <a:tc>
                  <a:txBody>
                    <a:bodyPr/>
                    <a:lstStyle/>
                    <a:p>
                      <a:pPr algn="ctr" fontAlgn="ctr"/>
                      <a:r>
                        <a:rPr lang="en-US" sz="1200" b="0" i="0" u="none" strike="noStrike" dirty="0">
                          <a:solidFill>
                            <a:srgbClr val="000000"/>
                          </a:solidFill>
                          <a:effectLst/>
                          <a:latin typeface="Calibri" panose="020F0502020204030204" pitchFamily="34" charset="0"/>
                        </a:rPr>
                        <a:t>51% (30)</a:t>
                      </a:r>
                    </a:p>
                  </a:txBody>
                  <a:tcPr marL="4763" marR="4763" marT="4763" marB="0" anchor="ctr"/>
                </a:tc>
                <a:tc>
                  <a:txBody>
                    <a:bodyPr/>
                    <a:lstStyle/>
                    <a:p>
                      <a:pPr algn="ctr" fontAlgn="ctr"/>
                      <a:r>
                        <a:rPr lang="en-US" sz="1200" b="0" i="0" u="none" strike="noStrike" dirty="0">
                          <a:solidFill>
                            <a:srgbClr val="000000"/>
                          </a:solidFill>
                          <a:effectLst/>
                          <a:latin typeface="Calibri" panose="020F0502020204030204" pitchFamily="34" charset="0"/>
                        </a:rPr>
                        <a:t>14% (8)</a:t>
                      </a:r>
                    </a:p>
                  </a:txBody>
                  <a:tcPr marL="4763" marR="4763" marT="4763" marB="0" anchor="ctr"/>
                </a:tc>
                <a:extLst>
                  <a:ext uri="{0D108BD9-81ED-4DB2-BD59-A6C34878D82A}">
                    <a16:rowId xmlns:a16="http://schemas.microsoft.com/office/drawing/2014/main" val="2536820045"/>
                  </a:ext>
                </a:extLst>
              </a:tr>
              <a:tr h="314802">
                <a:tc>
                  <a:txBody>
                    <a:bodyPr/>
                    <a:lstStyle/>
                    <a:p>
                      <a:r>
                        <a:rPr lang="en-US" sz="1100" b="1" dirty="0"/>
                        <a:t>ACH #3</a:t>
                      </a:r>
                    </a:p>
                    <a:p>
                      <a:r>
                        <a:rPr lang="en-US" sz="900" i="1" dirty="0"/>
                        <a:t>6/28/2023</a:t>
                      </a:r>
                    </a:p>
                  </a:txBody>
                  <a:tcPr marL="68580" marR="68580" marT="34290" marB="34290"/>
                </a:tc>
                <a:tc>
                  <a:txBody>
                    <a:bodyPr/>
                    <a:lstStyle/>
                    <a:p>
                      <a:pPr algn="ctr" fontAlgn="ctr"/>
                      <a:r>
                        <a:rPr lang="en-US" sz="1200" b="0" i="0" u="none" strike="noStrike">
                          <a:solidFill>
                            <a:srgbClr val="000000"/>
                          </a:solidFill>
                          <a:effectLst/>
                          <a:latin typeface="Calibri" panose="020F0502020204030204" pitchFamily="34" charset="0"/>
                        </a:rPr>
                        <a:t>9</a:t>
                      </a:r>
                    </a:p>
                  </a:txBody>
                  <a:tcPr marL="4763" marR="4763" marT="4763" marB="0" anchor="ctr"/>
                </a:tc>
                <a:tc>
                  <a:txBody>
                    <a:bodyPr/>
                    <a:lstStyle/>
                    <a:p>
                      <a:pPr algn="ctr" fontAlgn="ctr"/>
                      <a:r>
                        <a:rPr lang="en-US" sz="1200" b="0" i="0" u="none" strike="noStrike" dirty="0">
                          <a:solidFill>
                            <a:srgbClr val="000000"/>
                          </a:solidFill>
                          <a:effectLst/>
                          <a:latin typeface="Calibri" panose="020F0502020204030204" pitchFamily="34" charset="0"/>
                        </a:rPr>
                        <a:t>56% (5)</a:t>
                      </a:r>
                    </a:p>
                  </a:txBody>
                  <a:tcPr marL="4763" marR="4763" marT="4763" marB="0" anchor="ctr"/>
                </a:tc>
                <a:tc>
                  <a:txBody>
                    <a:bodyPr/>
                    <a:lstStyle/>
                    <a:p>
                      <a:pPr algn="ctr" fontAlgn="ctr"/>
                      <a:r>
                        <a:rPr lang="en-US" sz="1200" b="0" i="0" u="none" strike="noStrike" dirty="0">
                          <a:solidFill>
                            <a:srgbClr val="000000"/>
                          </a:solidFill>
                          <a:effectLst/>
                          <a:latin typeface="Calibri" panose="020F0502020204030204" pitchFamily="34" charset="0"/>
                        </a:rPr>
                        <a:t>33% (3)</a:t>
                      </a:r>
                    </a:p>
                  </a:txBody>
                  <a:tcPr marL="4763" marR="4763" marT="4763" marB="0" anchor="ctr"/>
                </a:tc>
                <a:tc>
                  <a:txBody>
                    <a:bodyPr/>
                    <a:lstStyle/>
                    <a:p>
                      <a:pPr algn="ctr" fontAlgn="ctr"/>
                      <a:r>
                        <a:rPr lang="en-US" sz="1200" b="0" i="0" u="none" strike="noStrike" dirty="0">
                          <a:solidFill>
                            <a:srgbClr val="000000"/>
                          </a:solidFill>
                          <a:effectLst/>
                          <a:latin typeface="Calibri" panose="020F0502020204030204" pitchFamily="34" charset="0"/>
                        </a:rPr>
                        <a:t>11% (1)</a:t>
                      </a:r>
                    </a:p>
                  </a:txBody>
                  <a:tcPr marL="4763" marR="4763" marT="4763" marB="0" anchor="ctr"/>
                </a:tc>
                <a:extLst>
                  <a:ext uri="{0D108BD9-81ED-4DB2-BD59-A6C34878D82A}">
                    <a16:rowId xmlns:a16="http://schemas.microsoft.com/office/drawing/2014/main" val="1802634859"/>
                  </a:ext>
                </a:extLst>
              </a:tr>
              <a:tr h="314802">
                <a:tc>
                  <a:txBody>
                    <a:bodyPr/>
                    <a:lstStyle/>
                    <a:p>
                      <a:r>
                        <a:rPr lang="en-US" sz="1100" b="1" i="0" dirty="0"/>
                        <a:t>ACH #4</a:t>
                      </a:r>
                    </a:p>
                    <a:p>
                      <a:r>
                        <a:rPr lang="en-US" sz="900" i="1" dirty="0"/>
                        <a:t>6/26/2023</a:t>
                      </a:r>
                    </a:p>
                  </a:txBody>
                  <a:tcPr marL="68580" marR="68580" marT="34290" marB="34290"/>
                </a:tc>
                <a:tc>
                  <a:txBody>
                    <a:bodyPr/>
                    <a:lstStyle/>
                    <a:p>
                      <a:pPr algn="ctr" fontAlgn="ctr"/>
                      <a:r>
                        <a:rPr lang="en-US" sz="1200" b="0" i="0" u="none" strike="noStrike">
                          <a:solidFill>
                            <a:srgbClr val="000000"/>
                          </a:solidFill>
                          <a:effectLst/>
                          <a:latin typeface="Calibri" panose="020F0502020204030204" pitchFamily="34" charset="0"/>
                        </a:rPr>
                        <a:t>17</a:t>
                      </a:r>
                    </a:p>
                  </a:txBody>
                  <a:tcPr marL="4763" marR="4763" marT="4763" marB="0" anchor="ctr"/>
                </a:tc>
                <a:tc>
                  <a:txBody>
                    <a:bodyPr/>
                    <a:lstStyle/>
                    <a:p>
                      <a:pPr algn="ctr" fontAlgn="ctr"/>
                      <a:r>
                        <a:rPr lang="en-US" sz="1200" b="0" i="0" u="none" strike="noStrike" dirty="0">
                          <a:solidFill>
                            <a:srgbClr val="000000"/>
                          </a:solidFill>
                          <a:effectLst/>
                          <a:latin typeface="Calibri" panose="020F0502020204030204" pitchFamily="34" charset="0"/>
                        </a:rPr>
                        <a:t>29% (5)</a:t>
                      </a:r>
                    </a:p>
                  </a:txBody>
                  <a:tcPr marL="4763" marR="4763" marT="4763" marB="0" anchor="ctr"/>
                </a:tc>
                <a:tc>
                  <a:txBody>
                    <a:bodyPr/>
                    <a:lstStyle/>
                    <a:p>
                      <a:pPr algn="ctr" fontAlgn="ctr"/>
                      <a:r>
                        <a:rPr lang="en-US" sz="1200" b="0" i="0" u="none" strike="noStrike" dirty="0">
                          <a:solidFill>
                            <a:srgbClr val="000000"/>
                          </a:solidFill>
                          <a:effectLst/>
                          <a:latin typeface="Calibri" panose="020F0502020204030204" pitchFamily="34" charset="0"/>
                        </a:rPr>
                        <a:t>41% (7)</a:t>
                      </a:r>
                    </a:p>
                  </a:txBody>
                  <a:tcPr marL="4763" marR="4763" marT="4763" marB="0" anchor="ctr"/>
                </a:tc>
                <a:tc>
                  <a:txBody>
                    <a:bodyPr/>
                    <a:lstStyle/>
                    <a:p>
                      <a:pPr algn="ctr" fontAlgn="ctr"/>
                      <a:r>
                        <a:rPr lang="en-US" sz="1200" b="0" i="0" u="none" strike="noStrike" dirty="0">
                          <a:solidFill>
                            <a:srgbClr val="000000"/>
                          </a:solidFill>
                          <a:effectLst/>
                          <a:latin typeface="Calibri" panose="020F0502020204030204" pitchFamily="34" charset="0"/>
                        </a:rPr>
                        <a:t>29% (5)</a:t>
                      </a:r>
                    </a:p>
                  </a:txBody>
                  <a:tcPr marL="4763" marR="4763" marT="4763" marB="0" anchor="ctr"/>
                </a:tc>
                <a:extLst>
                  <a:ext uri="{0D108BD9-81ED-4DB2-BD59-A6C34878D82A}">
                    <a16:rowId xmlns:a16="http://schemas.microsoft.com/office/drawing/2014/main" val="2393459846"/>
                  </a:ext>
                </a:extLst>
              </a:tr>
              <a:tr h="443293">
                <a:tc>
                  <a:txBody>
                    <a:bodyPr/>
                    <a:lstStyle/>
                    <a:p>
                      <a:r>
                        <a:rPr lang="en-US" sz="1100" b="1" i="0" dirty="0"/>
                        <a:t>ACH #5</a:t>
                      </a:r>
                    </a:p>
                    <a:p>
                      <a:r>
                        <a:rPr lang="en-US" sz="800" i="1" dirty="0"/>
                        <a:t>8/28/2023</a:t>
                      </a:r>
                    </a:p>
                  </a:txBody>
                  <a:tcPr marL="68580" marR="68580" marT="34290" marB="34290"/>
                </a:tc>
                <a:tc>
                  <a:txBody>
                    <a:bodyPr/>
                    <a:lstStyle/>
                    <a:p>
                      <a:pPr algn="ctr" fontAlgn="ctr"/>
                      <a:r>
                        <a:rPr lang="en-US" sz="1200" b="0" i="0" u="none" strike="noStrike">
                          <a:solidFill>
                            <a:srgbClr val="000000"/>
                          </a:solidFill>
                          <a:effectLst/>
                          <a:latin typeface="Calibri" panose="020F0502020204030204" pitchFamily="34" charset="0"/>
                        </a:rPr>
                        <a:t>1</a:t>
                      </a:r>
                    </a:p>
                  </a:txBody>
                  <a:tcPr marL="4763" marR="4763" marT="4763" marB="0" anchor="ctr"/>
                </a:tc>
                <a:tc>
                  <a:txBody>
                    <a:bodyPr/>
                    <a:lstStyle/>
                    <a:p>
                      <a:pPr algn="ctr" fontAlgn="ctr"/>
                      <a:r>
                        <a:rPr lang="en-US" sz="1200" b="0" i="0" u="none" strike="noStrike" dirty="0">
                          <a:solidFill>
                            <a:srgbClr val="000000"/>
                          </a:solidFill>
                          <a:effectLst/>
                          <a:latin typeface="Calibri" panose="020F0502020204030204" pitchFamily="34" charset="0"/>
                        </a:rPr>
                        <a:t>100% (1)</a:t>
                      </a:r>
                    </a:p>
                  </a:txBody>
                  <a:tcPr marL="4763" marR="4763" marT="4763" marB="0" anchor="ctr"/>
                </a:tc>
                <a:tc>
                  <a:txBody>
                    <a:bodyPr/>
                    <a:lstStyle/>
                    <a:p>
                      <a:pPr algn="ctr" fontAlgn="ctr"/>
                      <a:r>
                        <a:rPr lang="en-US" sz="1200" b="0" i="0" u="none" strike="noStrike" dirty="0">
                          <a:solidFill>
                            <a:srgbClr val="000000"/>
                          </a:solidFill>
                          <a:effectLst/>
                          <a:latin typeface="Calibri" panose="020F0502020204030204" pitchFamily="34" charset="0"/>
                        </a:rPr>
                        <a:t>0% (0)</a:t>
                      </a:r>
                    </a:p>
                  </a:txBody>
                  <a:tcPr marL="4763" marR="4763" marT="4763" marB="0" anchor="ctr"/>
                </a:tc>
                <a:tc>
                  <a:txBody>
                    <a:bodyPr/>
                    <a:lstStyle/>
                    <a:p>
                      <a:pPr algn="ctr" fontAlgn="ctr"/>
                      <a:r>
                        <a:rPr lang="en-US" sz="1200" b="0" i="0" u="none" strike="noStrike" dirty="0">
                          <a:solidFill>
                            <a:srgbClr val="000000"/>
                          </a:solidFill>
                          <a:effectLst/>
                          <a:latin typeface="Calibri" panose="020F0502020204030204" pitchFamily="34" charset="0"/>
                        </a:rPr>
                        <a:t>0% (0)</a:t>
                      </a:r>
                    </a:p>
                  </a:txBody>
                  <a:tcPr marL="4763" marR="4763" marT="4763" marB="0" anchor="ctr"/>
                </a:tc>
                <a:extLst>
                  <a:ext uri="{0D108BD9-81ED-4DB2-BD59-A6C34878D82A}">
                    <a16:rowId xmlns:a16="http://schemas.microsoft.com/office/drawing/2014/main" val="2066366668"/>
                  </a:ext>
                </a:extLst>
              </a:tr>
              <a:tr h="314802">
                <a:tc>
                  <a:txBody>
                    <a:bodyPr/>
                    <a:lstStyle/>
                    <a:p>
                      <a:r>
                        <a:rPr lang="en-US" sz="1100" b="1" i="0" dirty="0"/>
                        <a:t>ACH #6</a:t>
                      </a:r>
                    </a:p>
                    <a:p>
                      <a:r>
                        <a:rPr lang="en-US" sz="900" i="1" dirty="0"/>
                        <a:t>9/11/2023</a:t>
                      </a:r>
                    </a:p>
                  </a:txBody>
                  <a:tcPr marL="68580" marR="68580" marT="34290" marB="34290"/>
                </a:tc>
                <a:tc>
                  <a:txBody>
                    <a:bodyPr/>
                    <a:lstStyle/>
                    <a:p>
                      <a:pPr algn="ctr" fontAlgn="ctr"/>
                      <a:r>
                        <a:rPr lang="en-US" sz="1200" b="0" i="0" u="none" strike="noStrike">
                          <a:solidFill>
                            <a:srgbClr val="000000"/>
                          </a:solidFill>
                          <a:effectLst/>
                          <a:latin typeface="Calibri" panose="020F0502020204030204" pitchFamily="34" charset="0"/>
                        </a:rPr>
                        <a:t>4</a:t>
                      </a:r>
                    </a:p>
                  </a:txBody>
                  <a:tcPr marL="4763" marR="4763" marT="4763" marB="0" anchor="ctr"/>
                </a:tc>
                <a:tc>
                  <a:txBody>
                    <a:bodyPr/>
                    <a:lstStyle/>
                    <a:p>
                      <a:pPr algn="ctr" fontAlgn="ctr"/>
                      <a:r>
                        <a:rPr lang="en-US" sz="1200" b="0" i="0" u="none" strike="noStrike" dirty="0">
                          <a:solidFill>
                            <a:srgbClr val="000000"/>
                          </a:solidFill>
                          <a:effectLst/>
                          <a:latin typeface="Calibri" panose="020F0502020204030204" pitchFamily="34" charset="0"/>
                        </a:rPr>
                        <a:t>50% (2)</a:t>
                      </a:r>
                    </a:p>
                  </a:txBody>
                  <a:tcPr marL="4763" marR="4763" marT="4763" marB="0" anchor="ctr"/>
                </a:tc>
                <a:tc>
                  <a:txBody>
                    <a:bodyPr/>
                    <a:lstStyle/>
                    <a:p>
                      <a:pPr algn="ctr" fontAlgn="ctr"/>
                      <a:r>
                        <a:rPr lang="en-US" sz="1200" b="0" i="0" u="none" strike="noStrike" dirty="0">
                          <a:solidFill>
                            <a:srgbClr val="000000"/>
                          </a:solidFill>
                          <a:effectLst/>
                          <a:latin typeface="Calibri" panose="020F0502020204030204" pitchFamily="34" charset="0"/>
                        </a:rPr>
                        <a:t>25% (1)</a:t>
                      </a:r>
                    </a:p>
                  </a:txBody>
                  <a:tcPr marL="4763" marR="4763" marT="4763" marB="0" anchor="ctr"/>
                </a:tc>
                <a:tc>
                  <a:txBody>
                    <a:bodyPr/>
                    <a:lstStyle/>
                    <a:p>
                      <a:pPr algn="ctr" fontAlgn="ctr"/>
                      <a:r>
                        <a:rPr lang="en-US" sz="1200" b="0" i="0" u="none" strike="noStrike" dirty="0">
                          <a:solidFill>
                            <a:srgbClr val="000000"/>
                          </a:solidFill>
                          <a:effectLst/>
                          <a:latin typeface="Calibri" panose="020F0502020204030204" pitchFamily="34" charset="0"/>
                        </a:rPr>
                        <a:t>25% (1)</a:t>
                      </a:r>
                    </a:p>
                  </a:txBody>
                  <a:tcPr marL="4763" marR="4763" marT="4763" marB="0" anchor="ctr"/>
                </a:tc>
                <a:extLst>
                  <a:ext uri="{0D108BD9-81ED-4DB2-BD59-A6C34878D82A}">
                    <a16:rowId xmlns:a16="http://schemas.microsoft.com/office/drawing/2014/main" val="2192974267"/>
                  </a:ext>
                </a:extLst>
              </a:tr>
              <a:tr h="327651">
                <a:tc>
                  <a:txBody>
                    <a:bodyPr/>
                    <a:lstStyle/>
                    <a:p>
                      <a:r>
                        <a:rPr lang="en-US" sz="1100" b="1" dirty="0"/>
                        <a:t>ACH #7</a:t>
                      </a:r>
                    </a:p>
                    <a:p>
                      <a:r>
                        <a:rPr lang="en-US" sz="1000" i="1" dirty="0"/>
                        <a:t>5/5/2023</a:t>
                      </a:r>
                    </a:p>
                  </a:txBody>
                  <a:tcPr marL="68580" marR="68580" marT="34290" marB="34290"/>
                </a:tc>
                <a:tc>
                  <a:txBody>
                    <a:bodyPr/>
                    <a:lstStyle/>
                    <a:p>
                      <a:pPr algn="ctr" fontAlgn="ctr"/>
                      <a:r>
                        <a:rPr lang="en-US" sz="1200" b="0" i="0" u="none" strike="noStrike">
                          <a:solidFill>
                            <a:srgbClr val="000000"/>
                          </a:solidFill>
                          <a:effectLst/>
                          <a:latin typeface="Calibri" panose="020F0502020204030204" pitchFamily="34" charset="0"/>
                        </a:rPr>
                        <a:t>6</a:t>
                      </a:r>
                    </a:p>
                  </a:txBody>
                  <a:tcPr marL="4763" marR="4763" marT="4763" marB="0" anchor="ctr"/>
                </a:tc>
                <a:tc>
                  <a:txBody>
                    <a:bodyPr/>
                    <a:lstStyle/>
                    <a:p>
                      <a:pPr algn="ctr" fontAlgn="ctr"/>
                      <a:r>
                        <a:rPr lang="en-US" sz="1200" b="0" i="0" u="none" strike="noStrike" dirty="0">
                          <a:solidFill>
                            <a:srgbClr val="000000"/>
                          </a:solidFill>
                          <a:effectLst/>
                          <a:latin typeface="Calibri" panose="020F0502020204030204" pitchFamily="34" charset="0"/>
                        </a:rPr>
                        <a:t>50% (3)</a:t>
                      </a:r>
                    </a:p>
                  </a:txBody>
                  <a:tcPr marL="4763" marR="4763" marT="4763" marB="0" anchor="ctr"/>
                </a:tc>
                <a:tc>
                  <a:txBody>
                    <a:bodyPr/>
                    <a:lstStyle/>
                    <a:p>
                      <a:pPr algn="ctr" fontAlgn="ctr"/>
                      <a:r>
                        <a:rPr lang="en-US" sz="1200" b="0" i="0" u="none" strike="noStrike" dirty="0">
                          <a:solidFill>
                            <a:srgbClr val="000000"/>
                          </a:solidFill>
                          <a:effectLst/>
                          <a:latin typeface="Calibri" panose="020F0502020204030204" pitchFamily="34" charset="0"/>
                        </a:rPr>
                        <a:t>0% (0)</a:t>
                      </a:r>
                    </a:p>
                  </a:txBody>
                  <a:tcPr marL="4763" marR="4763" marT="4763" marB="0" anchor="ctr"/>
                </a:tc>
                <a:tc>
                  <a:txBody>
                    <a:bodyPr/>
                    <a:lstStyle/>
                    <a:p>
                      <a:pPr algn="ctr" fontAlgn="ctr"/>
                      <a:r>
                        <a:rPr lang="en-US" sz="1200" b="0" i="0" u="none" strike="noStrike" dirty="0">
                          <a:solidFill>
                            <a:srgbClr val="000000"/>
                          </a:solidFill>
                          <a:effectLst/>
                          <a:latin typeface="Calibri" panose="020F0502020204030204" pitchFamily="34" charset="0"/>
                        </a:rPr>
                        <a:t>50% (3)</a:t>
                      </a:r>
                    </a:p>
                  </a:txBody>
                  <a:tcPr marL="4763" marR="4763" marT="4763" marB="0" anchor="ctr"/>
                </a:tc>
                <a:extLst>
                  <a:ext uri="{0D108BD9-81ED-4DB2-BD59-A6C34878D82A}">
                    <a16:rowId xmlns:a16="http://schemas.microsoft.com/office/drawing/2014/main" val="3731306017"/>
                  </a:ext>
                </a:extLst>
              </a:tr>
              <a:tr h="314802">
                <a:tc>
                  <a:txBody>
                    <a:bodyPr/>
                    <a:lstStyle/>
                    <a:p>
                      <a:r>
                        <a:rPr lang="en-US" sz="1100" b="1" dirty="0"/>
                        <a:t>ACH #8</a:t>
                      </a:r>
                    </a:p>
                    <a:p>
                      <a:r>
                        <a:rPr lang="en-US" sz="900" i="1" dirty="0"/>
                        <a:t>9/18/2023</a:t>
                      </a:r>
                    </a:p>
                  </a:txBody>
                  <a:tcPr marL="68580" marR="68580" marT="34290" marB="34290"/>
                </a:tc>
                <a:tc>
                  <a:txBody>
                    <a:bodyPr/>
                    <a:lstStyle/>
                    <a:p>
                      <a:pPr algn="ctr" fontAlgn="ctr"/>
                      <a:r>
                        <a:rPr lang="en-US" sz="1200" b="0" i="0" u="none" strike="noStrike">
                          <a:solidFill>
                            <a:srgbClr val="000000"/>
                          </a:solidFill>
                          <a:effectLst/>
                          <a:latin typeface="Calibri" panose="020F0502020204030204" pitchFamily="34" charset="0"/>
                        </a:rPr>
                        <a:t>2</a:t>
                      </a:r>
                    </a:p>
                  </a:txBody>
                  <a:tcPr marL="4763" marR="4763" marT="4763" marB="0" anchor="ctr"/>
                </a:tc>
                <a:tc>
                  <a:txBody>
                    <a:bodyPr/>
                    <a:lstStyle/>
                    <a:p>
                      <a:pPr algn="ctr" fontAlgn="ctr"/>
                      <a:r>
                        <a:rPr lang="en-US" sz="1200" b="0" i="0" u="none" strike="noStrike" dirty="0">
                          <a:solidFill>
                            <a:srgbClr val="000000"/>
                          </a:solidFill>
                          <a:effectLst/>
                          <a:latin typeface="Calibri" panose="020F0502020204030204" pitchFamily="34" charset="0"/>
                        </a:rPr>
                        <a:t>100% (2)</a:t>
                      </a:r>
                    </a:p>
                  </a:txBody>
                  <a:tcPr marL="4763" marR="4763" marT="4763"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0% (0)</a:t>
                      </a:r>
                    </a:p>
                  </a:txBody>
                  <a:tcPr marL="4763" marR="4763" marT="4763"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0% (0)</a:t>
                      </a:r>
                    </a:p>
                  </a:txBody>
                  <a:tcPr marL="4763" marR="4763" marT="4763" marB="0" anchor="ctr"/>
                </a:tc>
                <a:extLst>
                  <a:ext uri="{0D108BD9-81ED-4DB2-BD59-A6C34878D82A}">
                    <a16:rowId xmlns:a16="http://schemas.microsoft.com/office/drawing/2014/main" val="3883580942"/>
                  </a:ext>
                </a:extLst>
              </a:tr>
              <a:tr h="327651">
                <a:tc>
                  <a:txBody>
                    <a:bodyPr/>
                    <a:lstStyle/>
                    <a:p>
                      <a:r>
                        <a:rPr lang="en-US" sz="1100" b="1" dirty="0"/>
                        <a:t>ACH #9</a:t>
                      </a:r>
                    </a:p>
                    <a:p>
                      <a:r>
                        <a:rPr lang="en-US" sz="1000" i="1" dirty="0"/>
                        <a:t>3/27/2023</a:t>
                      </a:r>
                    </a:p>
                  </a:txBody>
                  <a:tcPr marL="68580" marR="68580" marT="34290" marB="34290"/>
                </a:tc>
                <a:tc>
                  <a:txBody>
                    <a:bodyPr/>
                    <a:lstStyle/>
                    <a:p>
                      <a:pPr algn="ctr" fontAlgn="ctr"/>
                      <a:r>
                        <a:rPr lang="en-US" sz="1200" b="0" i="0" u="none" strike="noStrike" dirty="0">
                          <a:solidFill>
                            <a:srgbClr val="000000"/>
                          </a:solidFill>
                          <a:effectLst/>
                          <a:latin typeface="Calibri" panose="020F0502020204030204" pitchFamily="34" charset="0"/>
                        </a:rPr>
                        <a:t>114</a:t>
                      </a:r>
                    </a:p>
                  </a:txBody>
                  <a:tcPr marL="4763" marR="4763" marT="4763" marB="0" anchor="ctr"/>
                </a:tc>
                <a:tc>
                  <a:txBody>
                    <a:bodyPr/>
                    <a:lstStyle/>
                    <a:p>
                      <a:pPr algn="ctr" fontAlgn="ctr"/>
                      <a:r>
                        <a:rPr lang="en-US" sz="1200" b="0" i="0" u="none" strike="noStrike" dirty="0">
                          <a:solidFill>
                            <a:srgbClr val="000000"/>
                          </a:solidFill>
                          <a:effectLst/>
                          <a:latin typeface="Calibri" panose="020F0502020204030204" pitchFamily="34" charset="0"/>
                        </a:rPr>
                        <a:t>50% (57)</a:t>
                      </a:r>
                    </a:p>
                  </a:txBody>
                  <a:tcPr marL="4763" marR="4763" marT="4763" marB="0" anchor="ctr"/>
                </a:tc>
                <a:tc>
                  <a:txBody>
                    <a:bodyPr/>
                    <a:lstStyle/>
                    <a:p>
                      <a:pPr algn="ctr" fontAlgn="ctr"/>
                      <a:r>
                        <a:rPr lang="en-US" sz="1200" b="0" i="0" u="none" strike="noStrike" dirty="0">
                          <a:solidFill>
                            <a:srgbClr val="000000"/>
                          </a:solidFill>
                          <a:effectLst/>
                          <a:latin typeface="Calibri" panose="020F0502020204030204" pitchFamily="34" charset="0"/>
                        </a:rPr>
                        <a:t>37% (42)</a:t>
                      </a:r>
                    </a:p>
                  </a:txBody>
                  <a:tcPr marL="4763" marR="4763" marT="4763" marB="0" anchor="ctr"/>
                </a:tc>
                <a:tc>
                  <a:txBody>
                    <a:bodyPr/>
                    <a:lstStyle/>
                    <a:p>
                      <a:pPr algn="ctr" fontAlgn="ctr"/>
                      <a:r>
                        <a:rPr lang="en-US" sz="1200" b="0" i="0" u="none" strike="noStrike" dirty="0">
                          <a:solidFill>
                            <a:srgbClr val="000000"/>
                          </a:solidFill>
                          <a:effectLst/>
                          <a:latin typeface="Calibri" panose="020F0502020204030204" pitchFamily="34" charset="0"/>
                        </a:rPr>
                        <a:t>13% (15)</a:t>
                      </a:r>
                    </a:p>
                  </a:txBody>
                  <a:tcPr marL="4763" marR="4763" marT="4763" marB="0" anchor="ctr"/>
                </a:tc>
                <a:extLst>
                  <a:ext uri="{0D108BD9-81ED-4DB2-BD59-A6C34878D82A}">
                    <a16:rowId xmlns:a16="http://schemas.microsoft.com/office/drawing/2014/main" val="2266757514"/>
                  </a:ext>
                </a:extLst>
              </a:tr>
              <a:tr h="300839">
                <a:tc>
                  <a:txBody>
                    <a:bodyPr/>
                    <a:lstStyle/>
                    <a:p>
                      <a:r>
                        <a:rPr lang="en-US" sz="1100" b="1" dirty="0"/>
                        <a:t>TOTAL</a:t>
                      </a:r>
                    </a:p>
                  </a:txBody>
                  <a:tcPr marL="68580" marR="68580" marT="34290" marB="34290" anchor="ctr"/>
                </a:tc>
                <a:tc>
                  <a:txBody>
                    <a:bodyPr/>
                    <a:lstStyle/>
                    <a:p>
                      <a:pPr algn="ctr" fontAlgn="ctr"/>
                      <a:r>
                        <a:rPr lang="en-US" sz="1200" b="1" i="0" u="none" strike="noStrike" dirty="0">
                          <a:solidFill>
                            <a:srgbClr val="000000"/>
                          </a:solidFill>
                          <a:effectLst/>
                          <a:latin typeface="Calibri" panose="020F0502020204030204" pitchFamily="34" charset="0"/>
                        </a:rPr>
                        <a:t>227</a:t>
                      </a:r>
                    </a:p>
                  </a:txBody>
                  <a:tcPr marL="4763" marR="4763" marT="4763" marB="0" anchor="ctr"/>
                </a:tc>
                <a:tc>
                  <a:txBody>
                    <a:bodyPr/>
                    <a:lstStyle/>
                    <a:p>
                      <a:pPr algn="ctr" fontAlgn="ctr"/>
                      <a:r>
                        <a:rPr lang="en-US" sz="1200" b="1" i="0" u="none" strike="noStrike" dirty="0">
                          <a:solidFill>
                            <a:srgbClr val="000000"/>
                          </a:solidFill>
                          <a:effectLst/>
                          <a:latin typeface="Calibri" panose="020F0502020204030204" pitchFamily="34" charset="0"/>
                        </a:rPr>
                        <a:t>44% (100)</a:t>
                      </a:r>
                    </a:p>
                  </a:txBody>
                  <a:tcPr marL="4763" marR="4763" marT="4763" marB="0" anchor="ctr"/>
                </a:tc>
                <a:tc>
                  <a:txBody>
                    <a:bodyPr/>
                    <a:lstStyle/>
                    <a:p>
                      <a:pPr algn="ctr" fontAlgn="ctr"/>
                      <a:r>
                        <a:rPr lang="en-US" sz="1200" b="1" i="0" u="none" strike="noStrike" dirty="0">
                          <a:solidFill>
                            <a:srgbClr val="000000"/>
                          </a:solidFill>
                          <a:effectLst/>
                          <a:latin typeface="Calibri" panose="020F0502020204030204" pitchFamily="34" charset="0"/>
                        </a:rPr>
                        <a:t>39% (89)</a:t>
                      </a:r>
                    </a:p>
                  </a:txBody>
                  <a:tcPr marL="4763" marR="4763" marT="4763" marB="0" anchor="ctr"/>
                </a:tc>
                <a:tc>
                  <a:txBody>
                    <a:bodyPr/>
                    <a:lstStyle/>
                    <a:p>
                      <a:pPr algn="ctr" fontAlgn="ctr"/>
                      <a:r>
                        <a:rPr lang="en-US" sz="1200" b="1" i="0" u="none" strike="noStrike" dirty="0">
                          <a:solidFill>
                            <a:srgbClr val="000000"/>
                          </a:solidFill>
                          <a:effectLst/>
                          <a:latin typeface="Calibri" panose="020F0502020204030204" pitchFamily="34" charset="0"/>
                        </a:rPr>
                        <a:t>17% (38)</a:t>
                      </a:r>
                    </a:p>
                  </a:txBody>
                  <a:tcPr marL="4763" marR="4763" marT="4763" marB="0" anchor="ctr"/>
                </a:tc>
                <a:extLst>
                  <a:ext uri="{0D108BD9-81ED-4DB2-BD59-A6C34878D82A}">
                    <a16:rowId xmlns:a16="http://schemas.microsoft.com/office/drawing/2014/main" val="2494064302"/>
                  </a:ext>
                </a:extLst>
              </a:tr>
            </a:tbl>
          </a:graphicData>
        </a:graphic>
      </p:graphicFrame>
      <p:sp>
        <p:nvSpPr>
          <p:cNvPr id="2" name="Rectangle 1">
            <a:extLst>
              <a:ext uri="{FF2B5EF4-FFF2-40B4-BE49-F238E27FC236}">
                <a16:creationId xmlns:a16="http://schemas.microsoft.com/office/drawing/2014/main" id="{C427628F-0B37-24E9-C183-3DBCBBD8506A}"/>
              </a:ext>
            </a:extLst>
          </p:cNvPr>
          <p:cNvSpPr/>
          <p:nvPr/>
        </p:nvSpPr>
        <p:spPr>
          <a:xfrm>
            <a:off x="0" y="0"/>
            <a:ext cx="9090329" cy="377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8">
              <a:defRPr/>
            </a:pPr>
            <a:r>
              <a:rPr lang="en-US" sz="900" dirty="0">
                <a:solidFill>
                  <a:srgbClr val="000000"/>
                </a:solidFill>
                <a:latin typeface="Arial"/>
              </a:rPr>
              <a:t>*Total Referred to ACH Program does not include those initially referred and then deemed inappropriate due to insurance or medical conditions or those with an outcome pending or those that expired after identification</a:t>
            </a:r>
          </a:p>
        </p:txBody>
      </p:sp>
      <p:sp>
        <p:nvSpPr>
          <p:cNvPr id="5" name="Footer Placeholder 4">
            <a:extLst>
              <a:ext uri="{FF2B5EF4-FFF2-40B4-BE49-F238E27FC236}">
                <a16:creationId xmlns:a16="http://schemas.microsoft.com/office/drawing/2014/main" id="{AE0BF42A-D0B8-0449-B47C-AFF9FA851B39}"/>
              </a:ext>
            </a:extLst>
          </p:cNvPr>
          <p:cNvSpPr>
            <a:spLocks noGrp="1"/>
          </p:cNvSpPr>
          <p:nvPr>
            <p:ph type="ftr" sz="quarter" idx="11"/>
          </p:nvPr>
        </p:nvSpPr>
        <p:spPr>
          <a:xfrm rot="16200000">
            <a:off x="-1353037" y="2966042"/>
            <a:ext cx="3086100" cy="273844"/>
          </a:xfrm>
        </p:spPr>
        <p:txBody>
          <a:bodyPr/>
          <a:lstStyle/>
          <a:p>
            <a:pPr defTabSz="685800"/>
            <a:r>
              <a:rPr lang="en-US" kern="1200" dirty="0">
                <a:solidFill>
                  <a:prstClr val="black">
                    <a:tint val="75000"/>
                  </a:prstClr>
                </a:solidFill>
                <a:latin typeface="Calibri" panose="020F0502020204030204"/>
                <a:ea typeface="+mn-ea"/>
                <a:cs typeface="+mn-cs"/>
              </a:rPr>
              <a:t>DRAFT - for discussion purposes only</a:t>
            </a:r>
          </a:p>
        </p:txBody>
      </p:sp>
    </p:spTree>
    <p:extLst>
      <p:ext uri="{BB962C8B-B14F-4D97-AF65-F5344CB8AC3E}">
        <p14:creationId xmlns:p14="http://schemas.microsoft.com/office/powerpoint/2010/main" val="4161518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374883B6-4F15-DF89-74E7-C24AB605AFEA}"/>
              </a:ext>
            </a:extLst>
          </p:cNvPr>
          <p:cNvSpPr/>
          <p:nvPr/>
        </p:nvSpPr>
        <p:spPr>
          <a:xfrm>
            <a:off x="354725" y="3411006"/>
            <a:ext cx="563881" cy="53349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r>
              <a:rPr lang="en-US" sz="2100" kern="1200" dirty="0">
                <a:solidFill>
                  <a:prstClr val="white"/>
                </a:solidFill>
                <a:latin typeface="Calibri" panose="020F0502020204030204"/>
              </a:rPr>
              <a:t>7</a:t>
            </a:r>
            <a:endParaRPr lang="en-US" sz="1350" kern="1200"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22E61FB6-AD23-72CD-3703-A68CC2C5630C}"/>
              </a:ext>
            </a:extLst>
          </p:cNvPr>
          <p:cNvSpPr txBox="1"/>
          <p:nvPr/>
        </p:nvSpPr>
        <p:spPr>
          <a:xfrm>
            <a:off x="918606" y="3529336"/>
            <a:ext cx="3741419" cy="300082"/>
          </a:xfrm>
          <a:prstGeom prst="rect">
            <a:avLst/>
          </a:prstGeom>
          <a:noFill/>
        </p:spPr>
        <p:txBody>
          <a:bodyPr wrap="square">
            <a:spAutoFit/>
          </a:bodyPr>
          <a:lstStyle/>
          <a:p>
            <a:pPr defTabSz="914378">
              <a:defRPr/>
            </a:pPr>
            <a:r>
              <a:rPr lang="en-US" sz="1350" kern="1200" dirty="0">
                <a:solidFill>
                  <a:prstClr val="black"/>
                </a:solidFill>
                <a:latin typeface="Calibri" panose="020F0502020204030204"/>
                <a:ea typeface="+mn-ea"/>
                <a:cs typeface="+mn-cs"/>
              </a:rPr>
              <a:t>Average Days between </a:t>
            </a:r>
            <a:r>
              <a:rPr lang="en-US" sz="1350" b="1" kern="1200" dirty="0">
                <a:solidFill>
                  <a:prstClr val="black"/>
                </a:solidFill>
                <a:latin typeface="Calibri" panose="020F0502020204030204"/>
                <a:ea typeface="+mn-ea"/>
                <a:cs typeface="+mn-cs"/>
              </a:rPr>
              <a:t>admission &amp; identification</a:t>
            </a:r>
          </a:p>
        </p:txBody>
      </p:sp>
      <p:sp>
        <p:nvSpPr>
          <p:cNvPr id="7" name="Oval 6">
            <a:extLst>
              <a:ext uri="{FF2B5EF4-FFF2-40B4-BE49-F238E27FC236}">
                <a16:creationId xmlns:a16="http://schemas.microsoft.com/office/drawing/2014/main" id="{9033EBA9-FE61-F5A7-05AD-A5D22D1FCD62}"/>
              </a:ext>
            </a:extLst>
          </p:cNvPr>
          <p:cNvSpPr/>
          <p:nvPr/>
        </p:nvSpPr>
        <p:spPr>
          <a:xfrm>
            <a:off x="354724" y="4059071"/>
            <a:ext cx="563882" cy="56189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r>
              <a:rPr lang="en-US" sz="1600" kern="1200" dirty="0">
                <a:solidFill>
                  <a:prstClr val="white"/>
                </a:solidFill>
                <a:latin typeface="Calibri" panose="020F0502020204030204"/>
              </a:rPr>
              <a:t>15</a:t>
            </a:r>
            <a:endParaRPr lang="en-US" sz="1100" kern="1200" dirty="0">
              <a:solidFill>
                <a:prstClr val="white"/>
              </a:solidFill>
              <a:latin typeface="Calibri" panose="020F0502020204030204"/>
            </a:endParaRPr>
          </a:p>
        </p:txBody>
      </p:sp>
      <p:sp>
        <p:nvSpPr>
          <p:cNvPr id="8" name="TextBox 7">
            <a:extLst>
              <a:ext uri="{FF2B5EF4-FFF2-40B4-BE49-F238E27FC236}">
                <a16:creationId xmlns:a16="http://schemas.microsoft.com/office/drawing/2014/main" id="{A267592A-1B4F-3D07-13C7-3204C92BABA5}"/>
              </a:ext>
            </a:extLst>
          </p:cNvPr>
          <p:cNvSpPr txBox="1"/>
          <p:nvPr/>
        </p:nvSpPr>
        <p:spPr>
          <a:xfrm>
            <a:off x="918605" y="4104058"/>
            <a:ext cx="3893820" cy="507831"/>
          </a:xfrm>
          <a:prstGeom prst="rect">
            <a:avLst/>
          </a:prstGeom>
          <a:noFill/>
        </p:spPr>
        <p:txBody>
          <a:bodyPr wrap="square">
            <a:spAutoFit/>
          </a:bodyPr>
          <a:lstStyle/>
          <a:p>
            <a:pPr defTabSz="914378">
              <a:defRPr/>
            </a:pPr>
            <a:r>
              <a:rPr lang="en-US" sz="1350" kern="1200" dirty="0">
                <a:solidFill>
                  <a:prstClr val="black"/>
                </a:solidFill>
                <a:latin typeface="Calibri" panose="020F0502020204030204"/>
                <a:ea typeface="+mn-ea"/>
                <a:cs typeface="+mn-cs"/>
              </a:rPr>
              <a:t>Average ACH </a:t>
            </a:r>
            <a:r>
              <a:rPr lang="en-US" sz="1350" b="1" kern="1200" dirty="0">
                <a:solidFill>
                  <a:prstClr val="black"/>
                </a:solidFill>
                <a:latin typeface="Calibri" panose="020F0502020204030204"/>
                <a:ea typeface="+mn-ea"/>
                <a:cs typeface="+mn-cs"/>
              </a:rPr>
              <a:t>Length of Stay (days) </a:t>
            </a:r>
            <a:r>
              <a:rPr lang="en-US" sz="1350" kern="1200" dirty="0">
                <a:solidFill>
                  <a:prstClr val="black"/>
                </a:solidFill>
                <a:latin typeface="Calibri" panose="020F0502020204030204"/>
                <a:ea typeface="+mn-ea"/>
                <a:cs typeface="+mn-cs"/>
              </a:rPr>
              <a:t>for those that were admitted to L4PA Program</a:t>
            </a:r>
          </a:p>
        </p:txBody>
      </p:sp>
      <p:sp>
        <p:nvSpPr>
          <p:cNvPr id="9" name="Oval 8">
            <a:extLst>
              <a:ext uri="{FF2B5EF4-FFF2-40B4-BE49-F238E27FC236}">
                <a16:creationId xmlns:a16="http://schemas.microsoft.com/office/drawing/2014/main" id="{451D742E-EC6B-D954-B40F-79CB4996DFDC}"/>
              </a:ext>
            </a:extLst>
          </p:cNvPr>
          <p:cNvSpPr/>
          <p:nvPr/>
        </p:nvSpPr>
        <p:spPr>
          <a:xfrm>
            <a:off x="4956682" y="3398859"/>
            <a:ext cx="747624" cy="53349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r>
              <a:rPr lang="en-US" sz="1600" kern="1200" dirty="0">
                <a:solidFill>
                  <a:prstClr val="white"/>
                </a:solidFill>
                <a:latin typeface="Calibri" panose="020F0502020204030204"/>
              </a:rPr>
              <a:t>100</a:t>
            </a:r>
            <a:endParaRPr lang="en-US" sz="1100" kern="1200" dirty="0">
              <a:solidFill>
                <a:prstClr val="white"/>
              </a:solidFill>
              <a:latin typeface="Calibri" panose="020F0502020204030204"/>
            </a:endParaRPr>
          </a:p>
        </p:txBody>
      </p:sp>
      <p:sp>
        <p:nvSpPr>
          <p:cNvPr id="10" name="TextBox 9">
            <a:extLst>
              <a:ext uri="{FF2B5EF4-FFF2-40B4-BE49-F238E27FC236}">
                <a16:creationId xmlns:a16="http://schemas.microsoft.com/office/drawing/2014/main" id="{79679335-B6EC-14D7-3CC6-239B01C7A2D3}"/>
              </a:ext>
            </a:extLst>
          </p:cNvPr>
          <p:cNvSpPr txBox="1"/>
          <p:nvPr/>
        </p:nvSpPr>
        <p:spPr>
          <a:xfrm>
            <a:off x="5704306" y="3527107"/>
            <a:ext cx="3533311" cy="300082"/>
          </a:xfrm>
          <a:prstGeom prst="rect">
            <a:avLst/>
          </a:prstGeom>
          <a:noFill/>
        </p:spPr>
        <p:txBody>
          <a:bodyPr wrap="square">
            <a:spAutoFit/>
          </a:bodyPr>
          <a:lstStyle/>
          <a:p>
            <a:pPr defTabSz="914378">
              <a:defRPr/>
            </a:pPr>
            <a:r>
              <a:rPr lang="en-US" sz="1350" kern="1200" dirty="0">
                <a:solidFill>
                  <a:prstClr val="black"/>
                </a:solidFill>
                <a:latin typeface="Calibri" panose="020F0502020204030204"/>
                <a:ea typeface="+mn-ea"/>
                <a:cs typeface="+mn-cs"/>
              </a:rPr>
              <a:t># of eligible referrals </a:t>
            </a:r>
            <a:r>
              <a:rPr lang="en-US" sz="1350" b="1" kern="1200" dirty="0">
                <a:solidFill>
                  <a:prstClr val="black"/>
                </a:solidFill>
                <a:latin typeface="Calibri" panose="020F0502020204030204"/>
                <a:ea typeface="+mn-ea"/>
                <a:cs typeface="+mn-cs"/>
              </a:rPr>
              <a:t>admitted to L4PA program</a:t>
            </a:r>
          </a:p>
        </p:txBody>
      </p:sp>
      <p:sp>
        <p:nvSpPr>
          <p:cNvPr id="2" name="Footer Placeholder 1">
            <a:extLst>
              <a:ext uri="{FF2B5EF4-FFF2-40B4-BE49-F238E27FC236}">
                <a16:creationId xmlns:a16="http://schemas.microsoft.com/office/drawing/2014/main" id="{2C4FCEC1-7DF2-91E3-1B40-2043BD9551C3}"/>
              </a:ext>
            </a:extLst>
          </p:cNvPr>
          <p:cNvSpPr>
            <a:spLocks noGrp="1"/>
          </p:cNvSpPr>
          <p:nvPr>
            <p:ph type="ftr" sz="quarter" idx="11"/>
          </p:nvPr>
        </p:nvSpPr>
        <p:spPr/>
        <p:txBody>
          <a:bodyPr/>
          <a:lstStyle/>
          <a:p>
            <a:pPr defTabSz="685800"/>
            <a:r>
              <a:rPr lang="en-US" kern="1200">
                <a:solidFill>
                  <a:prstClr val="black">
                    <a:tint val="75000"/>
                  </a:prstClr>
                </a:solidFill>
                <a:latin typeface="Calibri" panose="020F0502020204030204"/>
                <a:ea typeface="+mn-ea"/>
                <a:cs typeface="+mn-cs"/>
              </a:rPr>
              <a:t>DRAFT - for discussion purposes only</a:t>
            </a:r>
          </a:p>
        </p:txBody>
      </p:sp>
      <p:graphicFrame>
        <p:nvGraphicFramePr>
          <p:cNvPr id="3" name="Chart 2">
            <a:extLst>
              <a:ext uri="{FF2B5EF4-FFF2-40B4-BE49-F238E27FC236}">
                <a16:creationId xmlns:a16="http://schemas.microsoft.com/office/drawing/2014/main" id="{036A1826-2305-3AFE-18D8-0F3B7AF37023}"/>
              </a:ext>
            </a:extLst>
          </p:cNvPr>
          <p:cNvGraphicFramePr>
            <a:graphicFrameLocks/>
          </p:cNvGraphicFramePr>
          <p:nvPr>
            <p:extLst>
              <p:ext uri="{D42A27DB-BD31-4B8C-83A1-F6EECF244321}">
                <p14:modId xmlns:p14="http://schemas.microsoft.com/office/powerpoint/2010/main" val="3912687004"/>
              </p:ext>
            </p:extLst>
          </p:nvPr>
        </p:nvGraphicFramePr>
        <p:xfrm>
          <a:off x="160020" y="11511"/>
          <a:ext cx="8823960" cy="32178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81423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AE82B-1A8B-E430-B9E1-C946908183DB}"/>
              </a:ext>
            </a:extLst>
          </p:cNvPr>
          <p:cNvSpPr>
            <a:spLocks noGrp="1"/>
          </p:cNvSpPr>
          <p:nvPr>
            <p:ph type="title"/>
          </p:nvPr>
        </p:nvSpPr>
        <p:spPr>
          <a:xfrm>
            <a:off x="645929" y="179543"/>
            <a:ext cx="7854802" cy="584171"/>
          </a:xfrm>
        </p:spPr>
        <p:txBody>
          <a:bodyPr>
            <a:normAutofit fontScale="90000"/>
          </a:bodyPr>
          <a:lstStyle/>
          <a:p>
            <a:r>
              <a:rPr lang="en-US" sz="2400" dirty="0"/>
              <a:t>L4PA Program at a Glance </a:t>
            </a:r>
            <a:br>
              <a:rPr lang="en-US" sz="2400" dirty="0"/>
            </a:br>
            <a:r>
              <a:rPr lang="en-US" sz="1350" dirty="0"/>
              <a:t>(unique cases)</a:t>
            </a:r>
            <a:endParaRPr lang="en-US" sz="2400" dirty="0"/>
          </a:p>
        </p:txBody>
      </p:sp>
      <p:graphicFrame>
        <p:nvGraphicFramePr>
          <p:cNvPr id="6" name="Table 6">
            <a:extLst>
              <a:ext uri="{FF2B5EF4-FFF2-40B4-BE49-F238E27FC236}">
                <a16:creationId xmlns:a16="http://schemas.microsoft.com/office/drawing/2014/main" id="{09D738F3-51F1-D5CD-48C6-234988533BB5}"/>
              </a:ext>
            </a:extLst>
          </p:cNvPr>
          <p:cNvGraphicFramePr>
            <a:graphicFrameLocks noGrp="1"/>
          </p:cNvGraphicFramePr>
          <p:nvPr>
            <p:extLst>
              <p:ext uri="{D42A27DB-BD31-4B8C-83A1-F6EECF244321}">
                <p14:modId xmlns:p14="http://schemas.microsoft.com/office/powerpoint/2010/main" val="4015609079"/>
              </p:ext>
            </p:extLst>
          </p:nvPr>
        </p:nvGraphicFramePr>
        <p:xfrm>
          <a:off x="124489" y="967741"/>
          <a:ext cx="4786470" cy="842010"/>
        </p:xfrm>
        <a:graphic>
          <a:graphicData uri="http://schemas.openxmlformats.org/drawingml/2006/table">
            <a:tbl>
              <a:tblPr firstRow="1" bandRow="1">
                <a:tableStyleId>{5C22544A-7EE6-4342-B048-85BDC9FD1C3A}</a:tableStyleId>
              </a:tblPr>
              <a:tblGrid>
                <a:gridCol w="1688546">
                  <a:extLst>
                    <a:ext uri="{9D8B030D-6E8A-4147-A177-3AD203B41FA5}">
                      <a16:colId xmlns:a16="http://schemas.microsoft.com/office/drawing/2014/main" val="2375658100"/>
                    </a:ext>
                  </a:extLst>
                </a:gridCol>
                <a:gridCol w="1158766">
                  <a:extLst>
                    <a:ext uri="{9D8B030D-6E8A-4147-A177-3AD203B41FA5}">
                      <a16:colId xmlns:a16="http://schemas.microsoft.com/office/drawing/2014/main" val="2945523526"/>
                    </a:ext>
                  </a:extLst>
                </a:gridCol>
                <a:gridCol w="796159">
                  <a:extLst>
                    <a:ext uri="{9D8B030D-6E8A-4147-A177-3AD203B41FA5}">
                      <a16:colId xmlns:a16="http://schemas.microsoft.com/office/drawing/2014/main" val="32752946"/>
                    </a:ext>
                  </a:extLst>
                </a:gridCol>
                <a:gridCol w="1142999">
                  <a:extLst>
                    <a:ext uri="{9D8B030D-6E8A-4147-A177-3AD203B41FA5}">
                      <a16:colId xmlns:a16="http://schemas.microsoft.com/office/drawing/2014/main" val="3485363822"/>
                    </a:ext>
                  </a:extLst>
                </a:gridCol>
              </a:tblGrid>
              <a:tr h="278130">
                <a:tc>
                  <a:txBody>
                    <a:bodyPr/>
                    <a:lstStyle/>
                    <a:p>
                      <a:pPr algn="ctr"/>
                      <a:endParaRPr lang="en-US" sz="1000" dirty="0"/>
                    </a:p>
                  </a:txBody>
                  <a:tcPr marL="68580" marR="68580" marT="34290" marB="34290" anchor="ctr"/>
                </a:tc>
                <a:tc>
                  <a:txBody>
                    <a:bodyPr/>
                    <a:lstStyle/>
                    <a:p>
                      <a:pPr algn="ctr"/>
                      <a:r>
                        <a:rPr lang="en-US" sz="1200" dirty="0"/>
                        <a:t>Current Census</a:t>
                      </a:r>
                    </a:p>
                  </a:txBody>
                  <a:tcPr marL="68580" marR="68580" marT="34290" marB="34290" anchor="ctr"/>
                </a:tc>
                <a:tc>
                  <a:txBody>
                    <a:bodyPr/>
                    <a:lstStyle/>
                    <a:p>
                      <a:pPr algn="ctr"/>
                      <a:r>
                        <a:rPr lang="en-US" sz="1200" dirty="0"/>
                        <a:t>Capacity</a:t>
                      </a:r>
                    </a:p>
                  </a:txBody>
                  <a:tcPr marL="68580" marR="68580" marT="34290" marB="34290" anchor="ctr"/>
                </a:tc>
                <a:tc>
                  <a:txBody>
                    <a:bodyPr/>
                    <a:lstStyle/>
                    <a:p>
                      <a:pPr algn="ctr"/>
                      <a:r>
                        <a:rPr lang="en-US" sz="1200" dirty="0"/>
                        <a:t>Bed Availability</a:t>
                      </a:r>
                    </a:p>
                  </a:txBody>
                  <a:tcPr marL="68580" marR="68580" marT="34290" marB="34290" anchor="ctr"/>
                </a:tc>
                <a:extLst>
                  <a:ext uri="{0D108BD9-81ED-4DB2-BD59-A6C34878D82A}">
                    <a16:rowId xmlns:a16="http://schemas.microsoft.com/office/drawing/2014/main" val="185018446"/>
                  </a:ext>
                </a:extLst>
              </a:tr>
              <a:tr h="278130">
                <a:tc>
                  <a:txBody>
                    <a:bodyPr/>
                    <a:lstStyle/>
                    <a:p>
                      <a:pPr algn="ctr"/>
                      <a:r>
                        <a:rPr lang="en-US" sz="1400" dirty="0"/>
                        <a:t>L4 Hospital A</a:t>
                      </a:r>
                    </a:p>
                  </a:txBody>
                  <a:tcPr marL="68580" marR="68580" marT="34290" marB="34290" anchor="ctr"/>
                </a:tc>
                <a:tc>
                  <a:txBody>
                    <a:bodyPr/>
                    <a:lstStyle/>
                    <a:p>
                      <a:pPr algn="ctr"/>
                      <a:r>
                        <a:rPr lang="en-US" sz="1400" dirty="0"/>
                        <a:t>8</a:t>
                      </a:r>
                    </a:p>
                  </a:txBody>
                  <a:tcPr marL="68580" marR="68580" marT="34290" marB="34290" anchor="ctr"/>
                </a:tc>
                <a:tc>
                  <a:txBody>
                    <a:bodyPr/>
                    <a:lstStyle/>
                    <a:p>
                      <a:pPr algn="ctr"/>
                      <a:r>
                        <a:rPr lang="en-US" sz="1400" dirty="0"/>
                        <a:t>24</a:t>
                      </a:r>
                    </a:p>
                  </a:txBody>
                  <a:tcPr marL="68580" marR="68580" marT="34290" marB="34290" anchor="ctr"/>
                </a:tc>
                <a:tc>
                  <a:txBody>
                    <a:bodyPr/>
                    <a:lstStyle/>
                    <a:p>
                      <a:pPr algn="ctr"/>
                      <a:r>
                        <a:rPr lang="en-US" sz="1400" dirty="0"/>
                        <a:t>16</a:t>
                      </a:r>
                    </a:p>
                  </a:txBody>
                  <a:tcPr marL="68580" marR="68580" marT="34290" marB="34290" anchor="ctr"/>
                </a:tc>
                <a:extLst>
                  <a:ext uri="{0D108BD9-81ED-4DB2-BD59-A6C34878D82A}">
                    <a16:rowId xmlns:a16="http://schemas.microsoft.com/office/drawing/2014/main" val="2417410757"/>
                  </a:ext>
                </a:extLst>
              </a:tr>
              <a:tr h="278130">
                <a:tc>
                  <a:txBody>
                    <a:bodyPr/>
                    <a:lstStyle/>
                    <a:p>
                      <a:pPr algn="ctr"/>
                      <a:r>
                        <a:rPr lang="en-US" sz="1400" dirty="0"/>
                        <a:t>L4 Hospital B</a:t>
                      </a:r>
                    </a:p>
                  </a:txBody>
                  <a:tcPr marL="68580" marR="68580" marT="34290" marB="34290" anchor="ctr"/>
                </a:tc>
                <a:tc>
                  <a:txBody>
                    <a:bodyPr/>
                    <a:lstStyle/>
                    <a:p>
                      <a:pPr algn="ctr"/>
                      <a:r>
                        <a:rPr lang="en-US" sz="1400" dirty="0"/>
                        <a:t>4</a:t>
                      </a:r>
                    </a:p>
                  </a:txBody>
                  <a:tcPr marL="68580" marR="68580" marT="34290" marB="34290" anchor="ctr"/>
                </a:tc>
                <a:tc>
                  <a:txBody>
                    <a:bodyPr/>
                    <a:lstStyle/>
                    <a:p>
                      <a:pPr algn="ctr"/>
                      <a:r>
                        <a:rPr lang="en-US" sz="1400" dirty="0"/>
                        <a:t>8</a:t>
                      </a:r>
                    </a:p>
                  </a:txBody>
                  <a:tcPr marL="68580" marR="68580" marT="34290" marB="34290" anchor="ctr"/>
                </a:tc>
                <a:tc>
                  <a:txBody>
                    <a:bodyPr/>
                    <a:lstStyle/>
                    <a:p>
                      <a:pPr algn="ctr"/>
                      <a:r>
                        <a:rPr lang="en-US" sz="1400" dirty="0"/>
                        <a:t>4</a:t>
                      </a:r>
                    </a:p>
                  </a:txBody>
                  <a:tcPr marL="68580" marR="68580" marT="34290" marB="34290" anchor="ctr"/>
                </a:tc>
                <a:extLst>
                  <a:ext uri="{0D108BD9-81ED-4DB2-BD59-A6C34878D82A}">
                    <a16:rowId xmlns:a16="http://schemas.microsoft.com/office/drawing/2014/main" val="3043490864"/>
                  </a:ext>
                </a:extLst>
              </a:tr>
            </a:tbl>
          </a:graphicData>
        </a:graphic>
      </p:graphicFrame>
      <p:sp>
        <p:nvSpPr>
          <p:cNvPr id="17" name="Oval 16">
            <a:extLst>
              <a:ext uri="{FF2B5EF4-FFF2-40B4-BE49-F238E27FC236}">
                <a16:creationId xmlns:a16="http://schemas.microsoft.com/office/drawing/2014/main" id="{45385CA6-8905-90F6-A919-46BF11FB46CF}"/>
              </a:ext>
            </a:extLst>
          </p:cNvPr>
          <p:cNvSpPr/>
          <p:nvPr/>
        </p:nvSpPr>
        <p:spPr>
          <a:xfrm>
            <a:off x="354725" y="3378263"/>
            <a:ext cx="563881" cy="53349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r>
              <a:rPr lang="en-US" sz="1600" kern="1200" dirty="0">
                <a:solidFill>
                  <a:prstClr val="white"/>
                </a:solidFill>
                <a:latin typeface="Calibri" panose="020F0502020204030204"/>
              </a:rPr>
              <a:t>28</a:t>
            </a:r>
            <a:endParaRPr lang="en-US" sz="1100" kern="1200" dirty="0">
              <a:solidFill>
                <a:prstClr val="white"/>
              </a:solidFill>
              <a:latin typeface="Calibri" panose="020F0502020204030204"/>
            </a:endParaRPr>
          </a:p>
        </p:txBody>
      </p:sp>
      <p:sp>
        <p:nvSpPr>
          <p:cNvPr id="18" name="TextBox 17">
            <a:extLst>
              <a:ext uri="{FF2B5EF4-FFF2-40B4-BE49-F238E27FC236}">
                <a16:creationId xmlns:a16="http://schemas.microsoft.com/office/drawing/2014/main" id="{6D3E2D22-FAA0-5F26-4AB2-A038BE607EBE}"/>
              </a:ext>
            </a:extLst>
          </p:cNvPr>
          <p:cNvSpPr txBox="1"/>
          <p:nvPr/>
        </p:nvSpPr>
        <p:spPr>
          <a:xfrm>
            <a:off x="918606" y="3496592"/>
            <a:ext cx="4407774" cy="438582"/>
          </a:xfrm>
          <a:prstGeom prst="rect">
            <a:avLst/>
          </a:prstGeom>
          <a:noFill/>
        </p:spPr>
        <p:txBody>
          <a:bodyPr wrap="square">
            <a:spAutoFit/>
          </a:bodyPr>
          <a:lstStyle/>
          <a:p>
            <a:pPr defTabSz="914378">
              <a:defRPr/>
            </a:pPr>
            <a:r>
              <a:rPr lang="en-US" sz="1350" kern="1200" dirty="0">
                <a:solidFill>
                  <a:prstClr val="black"/>
                </a:solidFill>
                <a:latin typeface="Calibri" panose="020F0502020204030204"/>
                <a:ea typeface="+mn-ea"/>
                <a:cs typeface="+mn-cs"/>
              </a:rPr>
              <a:t>Average Length of Stay for Cases that Complete Treatment</a:t>
            </a:r>
          </a:p>
          <a:p>
            <a:pPr defTabSz="914378">
              <a:defRPr/>
            </a:pPr>
            <a:r>
              <a:rPr lang="en-US" sz="900" i="1" kern="1200" dirty="0">
                <a:solidFill>
                  <a:prstClr val="black"/>
                </a:solidFill>
                <a:latin typeface="Calibri" panose="020F0502020204030204"/>
                <a:ea typeface="+mn-ea"/>
                <a:cs typeface="+mn-cs"/>
              </a:rPr>
              <a:t>Range: 5 to 64 days</a:t>
            </a:r>
          </a:p>
        </p:txBody>
      </p:sp>
      <p:sp>
        <p:nvSpPr>
          <p:cNvPr id="19" name="Oval 18">
            <a:extLst>
              <a:ext uri="{FF2B5EF4-FFF2-40B4-BE49-F238E27FC236}">
                <a16:creationId xmlns:a16="http://schemas.microsoft.com/office/drawing/2014/main" id="{F0175E88-19E6-C66C-3892-75FC0DE39C14}"/>
              </a:ext>
            </a:extLst>
          </p:cNvPr>
          <p:cNvSpPr/>
          <p:nvPr/>
        </p:nvSpPr>
        <p:spPr>
          <a:xfrm>
            <a:off x="362345" y="4035846"/>
            <a:ext cx="563881" cy="53349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r>
              <a:rPr lang="en-US" sz="1600" kern="1200" dirty="0">
                <a:solidFill>
                  <a:prstClr val="white"/>
                </a:solidFill>
                <a:latin typeface="Calibri" panose="020F0502020204030204"/>
              </a:rPr>
              <a:t>41</a:t>
            </a:r>
            <a:endParaRPr lang="en-US" sz="1100" kern="1200" dirty="0">
              <a:solidFill>
                <a:prstClr val="white"/>
              </a:solidFill>
              <a:latin typeface="Calibri" panose="020F0502020204030204"/>
            </a:endParaRPr>
          </a:p>
        </p:txBody>
      </p:sp>
      <p:sp>
        <p:nvSpPr>
          <p:cNvPr id="20" name="TextBox 19">
            <a:extLst>
              <a:ext uri="{FF2B5EF4-FFF2-40B4-BE49-F238E27FC236}">
                <a16:creationId xmlns:a16="http://schemas.microsoft.com/office/drawing/2014/main" id="{5C777A9E-4FA6-B8A7-C690-5657E3E8D699}"/>
              </a:ext>
            </a:extLst>
          </p:cNvPr>
          <p:cNvSpPr txBox="1"/>
          <p:nvPr/>
        </p:nvSpPr>
        <p:spPr>
          <a:xfrm>
            <a:off x="926226" y="4154176"/>
            <a:ext cx="3741419" cy="438582"/>
          </a:xfrm>
          <a:prstGeom prst="rect">
            <a:avLst/>
          </a:prstGeom>
          <a:noFill/>
        </p:spPr>
        <p:txBody>
          <a:bodyPr wrap="square">
            <a:spAutoFit/>
          </a:bodyPr>
          <a:lstStyle/>
          <a:p>
            <a:pPr defTabSz="914378">
              <a:defRPr/>
            </a:pPr>
            <a:r>
              <a:rPr lang="en-US" sz="1350" kern="1200" dirty="0">
                <a:solidFill>
                  <a:prstClr val="black"/>
                </a:solidFill>
                <a:latin typeface="Calibri" panose="020F0502020204030204"/>
                <a:ea typeface="+mn-ea"/>
                <a:cs typeface="+mn-cs"/>
              </a:rPr>
              <a:t>Average Age</a:t>
            </a:r>
          </a:p>
          <a:p>
            <a:pPr defTabSz="914378">
              <a:defRPr/>
            </a:pPr>
            <a:r>
              <a:rPr lang="en-US" sz="900" i="1" kern="1200" dirty="0">
                <a:solidFill>
                  <a:prstClr val="black"/>
                </a:solidFill>
                <a:latin typeface="Calibri" panose="020F0502020204030204"/>
                <a:ea typeface="+mn-ea"/>
                <a:cs typeface="+mn-cs"/>
              </a:rPr>
              <a:t>Range: 22 to 65 years old</a:t>
            </a:r>
          </a:p>
        </p:txBody>
      </p:sp>
      <p:sp>
        <p:nvSpPr>
          <p:cNvPr id="22" name="TextBox 21">
            <a:extLst>
              <a:ext uri="{FF2B5EF4-FFF2-40B4-BE49-F238E27FC236}">
                <a16:creationId xmlns:a16="http://schemas.microsoft.com/office/drawing/2014/main" id="{0118D3AF-8E6F-CF0F-5AB5-2BA9DD5603AA}"/>
              </a:ext>
            </a:extLst>
          </p:cNvPr>
          <p:cNvSpPr txBox="1"/>
          <p:nvPr/>
        </p:nvSpPr>
        <p:spPr>
          <a:xfrm>
            <a:off x="5278100" y="3630406"/>
            <a:ext cx="3503556" cy="219291"/>
          </a:xfrm>
          <a:prstGeom prst="rect">
            <a:avLst/>
          </a:prstGeom>
          <a:noFill/>
        </p:spPr>
        <p:txBody>
          <a:bodyPr wrap="square" rtlCol="0">
            <a:spAutoFit/>
          </a:bodyPr>
          <a:lstStyle/>
          <a:p>
            <a:pPr defTabSz="685800"/>
            <a:r>
              <a:rPr lang="en-US" sz="825" kern="1200" dirty="0">
                <a:solidFill>
                  <a:prstClr val="black"/>
                </a:solidFill>
                <a:latin typeface="Calibri" panose="020F0502020204030204"/>
                <a:ea typeface="+mn-ea"/>
                <a:cs typeface="+mn-cs"/>
              </a:rPr>
              <a:t>*All individuals in the program were covered by CBH or DBHIDS BHSI program</a:t>
            </a:r>
          </a:p>
        </p:txBody>
      </p:sp>
      <p:sp>
        <p:nvSpPr>
          <p:cNvPr id="3" name="Footer Placeholder 2">
            <a:extLst>
              <a:ext uri="{FF2B5EF4-FFF2-40B4-BE49-F238E27FC236}">
                <a16:creationId xmlns:a16="http://schemas.microsoft.com/office/drawing/2014/main" id="{6C5E7284-98B7-979B-D944-ED0904B8D75D}"/>
              </a:ext>
            </a:extLst>
          </p:cNvPr>
          <p:cNvSpPr>
            <a:spLocks noGrp="1"/>
          </p:cNvSpPr>
          <p:nvPr>
            <p:ph type="ftr" sz="quarter" idx="11"/>
          </p:nvPr>
        </p:nvSpPr>
        <p:spPr>
          <a:xfrm>
            <a:off x="3028950" y="4759380"/>
            <a:ext cx="3086100" cy="273844"/>
          </a:xfrm>
        </p:spPr>
        <p:txBody>
          <a:bodyPr/>
          <a:lstStyle/>
          <a:p>
            <a:pPr defTabSz="685800"/>
            <a:r>
              <a:rPr lang="en-US" kern="1200" dirty="0">
                <a:solidFill>
                  <a:prstClr val="black">
                    <a:tint val="75000"/>
                  </a:prstClr>
                </a:solidFill>
                <a:latin typeface="Calibri" panose="020F0502020204030204"/>
                <a:ea typeface="+mn-ea"/>
                <a:cs typeface="+mn-cs"/>
              </a:rPr>
              <a:t>DRAFT - for discussion purposes only</a:t>
            </a:r>
          </a:p>
        </p:txBody>
      </p:sp>
      <p:sp>
        <p:nvSpPr>
          <p:cNvPr id="4" name="Oval 3">
            <a:extLst>
              <a:ext uri="{FF2B5EF4-FFF2-40B4-BE49-F238E27FC236}">
                <a16:creationId xmlns:a16="http://schemas.microsoft.com/office/drawing/2014/main" id="{0933E487-34BE-F436-BDC4-5B0F3D5CF53B}"/>
              </a:ext>
            </a:extLst>
          </p:cNvPr>
          <p:cNvSpPr/>
          <p:nvPr/>
        </p:nvSpPr>
        <p:spPr>
          <a:xfrm>
            <a:off x="362345" y="2719639"/>
            <a:ext cx="563881" cy="53349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r>
              <a:rPr lang="en-US" sz="1600" kern="1200" dirty="0">
                <a:solidFill>
                  <a:prstClr val="white"/>
                </a:solidFill>
                <a:latin typeface="Calibri" panose="020F0502020204030204"/>
              </a:rPr>
              <a:t>16</a:t>
            </a:r>
            <a:endParaRPr lang="en-US" sz="1100" kern="1200" dirty="0">
              <a:solidFill>
                <a:prstClr val="white"/>
              </a:solidFill>
              <a:latin typeface="Calibri" panose="020F0502020204030204"/>
            </a:endParaRPr>
          </a:p>
        </p:txBody>
      </p:sp>
      <p:sp>
        <p:nvSpPr>
          <p:cNvPr id="5" name="TextBox 4">
            <a:extLst>
              <a:ext uri="{FF2B5EF4-FFF2-40B4-BE49-F238E27FC236}">
                <a16:creationId xmlns:a16="http://schemas.microsoft.com/office/drawing/2014/main" id="{108697D3-6726-05AA-8C0E-A04C9A8389A0}"/>
              </a:ext>
            </a:extLst>
          </p:cNvPr>
          <p:cNvSpPr txBox="1"/>
          <p:nvPr/>
        </p:nvSpPr>
        <p:spPr>
          <a:xfrm>
            <a:off x="926225" y="2811502"/>
            <a:ext cx="4407774" cy="300082"/>
          </a:xfrm>
          <a:prstGeom prst="rect">
            <a:avLst/>
          </a:prstGeom>
          <a:noFill/>
        </p:spPr>
        <p:txBody>
          <a:bodyPr wrap="square">
            <a:spAutoFit/>
          </a:bodyPr>
          <a:lstStyle/>
          <a:p>
            <a:pPr defTabSz="914378">
              <a:defRPr/>
            </a:pPr>
            <a:r>
              <a:rPr lang="en-US" sz="1350" kern="1200" dirty="0">
                <a:solidFill>
                  <a:prstClr val="black"/>
                </a:solidFill>
                <a:latin typeface="Calibri" panose="020F0502020204030204"/>
                <a:ea typeface="+mn-ea"/>
                <a:cs typeface="+mn-cs"/>
              </a:rPr>
              <a:t>Average L4 Admissions per month</a:t>
            </a:r>
            <a:endParaRPr lang="en-US" sz="900" i="1" kern="1200" dirty="0">
              <a:solidFill>
                <a:prstClr val="black"/>
              </a:solidFill>
              <a:latin typeface="Calibri" panose="020F0502020204030204"/>
              <a:ea typeface="+mn-ea"/>
              <a:cs typeface="+mn-cs"/>
            </a:endParaRPr>
          </a:p>
        </p:txBody>
      </p:sp>
      <p:graphicFrame>
        <p:nvGraphicFramePr>
          <p:cNvPr id="7" name="Chart 6">
            <a:extLst>
              <a:ext uri="{FF2B5EF4-FFF2-40B4-BE49-F238E27FC236}">
                <a16:creationId xmlns:a16="http://schemas.microsoft.com/office/drawing/2014/main" id="{A8A2CC9F-9859-485A-DAA0-E672C4EBFF07}"/>
              </a:ext>
            </a:extLst>
          </p:cNvPr>
          <p:cNvGraphicFramePr>
            <a:graphicFrameLocks/>
          </p:cNvGraphicFramePr>
          <p:nvPr>
            <p:extLst>
              <p:ext uri="{D42A27DB-BD31-4B8C-83A1-F6EECF244321}">
                <p14:modId xmlns:p14="http://schemas.microsoft.com/office/powerpoint/2010/main" val="2170585500"/>
              </p:ext>
            </p:extLst>
          </p:nvPr>
        </p:nvGraphicFramePr>
        <p:xfrm>
          <a:off x="5122320" y="372194"/>
          <a:ext cx="3863397" cy="46948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40429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BF953FBD-A6DD-7CFC-1A05-F7D2D9649F00}"/>
              </a:ext>
            </a:extLst>
          </p:cNvPr>
          <p:cNvSpPr>
            <a:spLocks noGrp="1"/>
          </p:cNvSpPr>
          <p:nvPr>
            <p:ph type="title"/>
          </p:nvPr>
        </p:nvSpPr>
        <p:spPr>
          <a:xfrm>
            <a:off x="617483" y="366320"/>
            <a:ext cx="7851350" cy="411082"/>
          </a:xfrm>
        </p:spPr>
        <p:txBody>
          <a:bodyPr vert="horz" lIns="68580" tIns="34290" rIns="68580" bIns="34290" rtlCol="0" anchor="ctr" anchorCtr="0">
            <a:noAutofit/>
          </a:bodyPr>
          <a:lstStyle/>
          <a:p>
            <a:r>
              <a:rPr lang="en-US" sz="2400" dirty="0"/>
              <a:t>L4PA Program Data to Date: L4 Outcomes </a:t>
            </a:r>
            <a:br>
              <a:rPr lang="en-US" sz="2400" dirty="0"/>
            </a:br>
            <a:r>
              <a:rPr lang="en-US" sz="1350" dirty="0"/>
              <a:t>(unique cases)</a:t>
            </a:r>
            <a:endParaRPr lang="en-US" sz="2400" dirty="0"/>
          </a:p>
        </p:txBody>
      </p:sp>
      <p:graphicFrame>
        <p:nvGraphicFramePr>
          <p:cNvPr id="4" name="Table 3">
            <a:extLst>
              <a:ext uri="{FF2B5EF4-FFF2-40B4-BE49-F238E27FC236}">
                <a16:creationId xmlns:a16="http://schemas.microsoft.com/office/drawing/2014/main" id="{04613ECB-BA2A-F7BF-6A32-B994C7BCDA7A}"/>
              </a:ext>
            </a:extLst>
          </p:cNvPr>
          <p:cNvGraphicFramePr>
            <a:graphicFrameLocks noGrp="1"/>
          </p:cNvGraphicFramePr>
          <p:nvPr>
            <p:extLst>
              <p:ext uri="{D42A27DB-BD31-4B8C-83A1-F6EECF244321}">
                <p14:modId xmlns:p14="http://schemas.microsoft.com/office/powerpoint/2010/main" val="1730733924"/>
              </p:ext>
            </p:extLst>
          </p:nvPr>
        </p:nvGraphicFramePr>
        <p:xfrm>
          <a:off x="209993" y="1030719"/>
          <a:ext cx="8724017" cy="1700124"/>
        </p:xfrm>
        <a:graphic>
          <a:graphicData uri="http://schemas.openxmlformats.org/drawingml/2006/table">
            <a:tbl>
              <a:tblPr firstRow="1" bandRow="1">
                <a:noFill/>
                <a:tableStyleId>{5C22544A-7EE6-4342-B048-85BDC9FD1C3A}</a:tableStyleId>
              </a:tblPr>
              <a:tblGrid>
                <a:gridCol w="1427342">
                  <a:extLst>
                    <a:ext uri="{9D8B030D-6E8A-4147-A177-3AD203B41FA5}">
                      <a16:colId xmlns:a16="http://schemas.microsoft.com/office/drawing/2014/main" val="149399729"/>
                    </a:ext>
                  </a:extLst>
                </a:gridCol>
                <a:gridCol w="2045259">
                  <a:extLst>
                    <a:ext uri="{9D8B030D-6E8A-4147-A177-3AD203B41FA5}">
                      <a16:colId xmlns:a16="http://schemas.microsoft.com/office/drawing/2014/main" val="3610397525"/>
                    </a:ext>
                  </a:extLst>
                </a:gridCol>
                <a:gridCol w="1750472">
                  <a:extLst>
                    <a:ext uri="{9D8B030D-6E8A-4147-A177-3AD203B41FA5}">
                      <a16:colId xmlns:a16="http://schemas.microsoft.com/office/drawing/2014/main" val="2184596756"/>
                    </a:ext>
                  </a:extLst>
                </a:gridCol>
                <a:gridCol w="1750472">
                  <a:extLst>
                    <a:ext uri="{9D8B030D-6E8A-4147-A177-3AD203B41FA5}">
                      <a16:colId xmlns:a16="http://schemas.microsoft.com/office/drawing/2014/main" val="4164137098"/>
                    </a:ext>
                  </a:extLst>
                </a:gridCol>
                <a:gridCol w="1750472">
                  <a:extLst>
                    <a:ext uri="{9D8B030D-6E8A-4147-A177-3AD203B41FA5}">
                      <a16:colId xmlns:a16="http://schemas.microsoft.com/office/drawing/2014/main" val="1150278867"/>
                    </a:ext>
                  </a:extLst>
                </a:gridCol>
              </a:tblGrid>
              <a:tr h="540258">
                <a:tc>
                  <a:txBody>
                    <a:bodyPr/>
                    <a:lstStyle/>
                    <a:p>
                      <a:pPr algn="ctr"/>
                      <a:r>
                        <a:rPr lang="en-US" sz="1200" b="0" cap="none" spc="60" dirty="0">
                          <a:solidFill>
                            <a:schemeClr val="bg1"/>
                          </a:solidFill>
                        </a:rPr>
                        <a:t>Hospital</a:t>
                      </a:r>
                    </a:p>
                  </a:txBody>
                  <a:tcPr marL="95394" marR="95394" marT="95394" marB="47697" anchor="ctr">
                    <a:lnL w="12700" cmpd="sng">
                      <a:noFill/>
                    </a:lnL>
                    <a:lnR w="12700" cmpd="sng">
                      <a:noFill/>
                    </a:lnR>
                    <a:lnT w="19050" cap="flat" cmpd="sng" algn="ctr">
                      <a:noFill/>
                      <a:prstDash val="solid"/>
                    </a:lnT>
                    <a:lnB w="38100" cmpd="sng">
                      <a:noFill/>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cap="none" spc="60" dirty="0">
                          <a:solidFill>
                            <a:schemeClr val="bg1"/>
                          </a:solidFill>
                        </a:rPr>
                        <a:t>Total Cases Discharged from L4PA Program</a:t>
                      </a:r>
                    </a:p>
                  </a:txBody>
                  <a:tcPr marL="95394" marR="95394" marT="95394" marB="47697" anchor="ctr">
                    <a:lnL w="12700" cmpd="sng">
                      <a:noFill/>
                    </a:lnL>
                    <a:lnR w="12700" cmpd="sng">
                      <a:noFill/>
                    </a:lnR>
                    <a:lnT w="19050" cap="flat" cmpd="sng" algn="ctr">
                      <a:noFill/>
                      <a:prstDash val="solid"/>
                    </a:lnT>
                    <a:lnB w="38100" cmpd="sng">
                      <a:noFill/>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cap="none" spc="60" dirty="0">
                          <a:solidFill>
                            <a:schemeClr val="bg1"/>
                          </a:solidFill>
                        </a:rPr>
                        <a:t>Did Not Complete Post-Acute Physical Health Treatment</a:t>
                      </a:r>
                    </a:p>
                  </a:txBody>
                  <a:tcPr marL="95394" marR="95394" marT="95394" marB="47697" anchor="ctr">
                    <a:lnL w="12700" cmpd="sng">
                      <a:noFill/>
                    </a:lnL>
                    <a:lnR w="12700" cmpd="sng">
                      <a:noFill/>
                    </a:lnR>
                    <a:lnT w="19050" cap="flat" cmpd="sng" algn="ctr">
                      <a:noFill/>
                      <a:prstDash val="solid"/>
                    </a:lnT>
                    <a:lnB w="38100" cmpd="sng">
                      <a:noFill/>
                    </a:lnB>
                    <a:solidFill>
                      <a:schemeClr val="accent1"/>
                    </a:solidFill>
                  </a:tcPr>
                </a:tc>
                <a:tc>
                  <a:txBody>
                    <a:bodyPr/>
                    <a:lstStyle/>
                    <a:p>
                      <a:pPr algn="ctr"/>
                      <a:r>
                        <a:rPr lang="en-US" sz="1200" b="0" cap="none" spc="60" dirty="0">
                          <a:solidFill>
                            <a:schemeClr val="bg1"/>
                          </a:solidFill>
                        </a:rPr>
                        <a:t>Returned to ACH Hospital due to Medical Complication</a:t>
                      </a:r>
                    </a:p>
                  </a:txBody>
                  <a:tcPr marL="95394" marR="95394" marT="95394" marB="47697" anchor="ctr">
                    <a:lnL w="12700" cmpd="sng">
                      <a:noFill/>
                    </a:lnL>
                    <a:lnR w="12700" cmpd="sng">
                      <a:noFill/>
                    </a:lnR>
                    <a:lnT w="19050" cap="flat" cmpd="sng" algn="ctr">
                      <a:noFill/>
                      <a:prstDash val="solid"/>
                    </a:lnT>
                    <a:lnB w="38100" cmpd="sng">
                      <a:noFill/>
                    </a:lnB>
                    <a:solidFill>
                      <a:schemeClr val="accent1"/>
                    </a:solidFill>
                  </a:tcPr>
                </a:tc>
                <a:tc>
                  <a:txBody>
                    <a:bodyPr/>
                    <a:lstStyle/>
                    <a:p>
                      <a:pPr algn="ctr"/>
                      <a:r>
                        <a:rPr lang="en-US" sz="1200" b="0" cap="none" spc="60" dirty="0">
                          <a:solidFill>
                            <a:schemeClr val="bg1"/>
                          </a:solidFill>
                        </a:rPr>
                        <a:t>Completed Post-Acute Physical Health Treatment</a:t>
                      </a:r>
                    </a:p>
                  </a:txBody>
                  <a:tcPr marL="95394" marR="95394" marT="95394" marB="47697" anchor="ctr">
                    <a:lnL w="12700" cmpd="sng">
                      <a:noFill/>
                    </a:lnL>
                    <a:lnR w="12700" cmpd="sng">
                      <a:noFill/>
                    </a:lnR>
                    <a:lnT w="19050" cap="flat" cmpd="sng" algn="ctr">
                      <a:noFill/>
                      <a:prstDash val="solid"/>
                    </a:lnT>
                    <a:lnB w="38100" cmpd="sng">
                      <a:noFill/>
                    </a:lnB>
                    <a:solidFill>
                      <a:schemeClr val="accent1"/>
                    </a:solidFill>
                  </a:tcPr>
                </a:tc>
                <a:extLst>
                  <a:ext uri="{0D108BD9-81ED-4DB2-BD59-A6C34878D82A}">
                    <a16:rowId xmlns:a16="http://schemas.microsoft.com/office/drawing/2014/main" val="1421996373"/>
                  </a:ext>
                </a:extLst>
              </a:tr>
              <a:tr h="325971">
                <a:tc>
                  <a:txBody>
                    <a:bodyPr/>
                    <a:lstStyle/>
                    <a:p>
                      <a:pPr algn="ctr"/>
                      <a:r>
                        <a:rPr lang="en-US" sz="1200" dirty="0"/>
                        <a:t>L4 Hospital A</a:t>
                      </a:r>
                    </a:p>
                  </a:txBody>
                  <a:tcPr marL="68580" marR="68580" marT="34290" marB="34290" anchor="ctr">
                    <a:lnL w="12700" cmpd="sng">
                      <a:noFill/>
                      <a:prstDash val="solid"/>
                    </a:lnL>
                    <a:lnR w="12700" cmpd="sng">
                      <a:noFill/>
                      <a:prstDash val="solid"/>
                    </a:lnR>
                    <a:lnT w="38100" cmpd="sng">
                      <a:noFill/>
                    </a:lnT>
                    <a:lnB w="12700" cap="flat" cmpd="sng" algn="ctr">
                      <a:noFill/>
                      <a:prstDash val="solid"/>
                    </a:lnB>
                    <a:noFill/>
                  </a:tcPr>
                </a:tc>
                <a:tc>
                  <a:txBody>
                    <a:bodyPr/>
                    <a:lstStyle/>
                    <a:p>
                      <a:pPr algn="ctr"/>
                      <a:r>
                        <a:rPr lang="en-US" sz="1200" cap="none" spc="0" dirty="0">
                          <a:solidFill>
                            <a:schemeClr val="tx1"/>
                          </a:solidFill>
                        </a:rPr>
                        <a:t>63</a:t>
                      </a:r>
                    </a:p>
                  </a:txBody>
                  <a:tcPr marL="95394" marR="95394" marT="95394" marB="47697">
                    <a:lnL w="12700" cmpd="sng">
                      <a:noFill/>
                      <a:prstDash val="solid"/>
                    </a:lnL>
                    <a:lnR w="12700" cmpd="sng">
                      <a:noFill/>
                      <a:prstDash val="solid"/>
                    </a:lnR>
                    <a:lnT w="38100" cmpd="sng">
                      <a:noFill/>
                    </a:lnT>
                    <a:lnB w="12700" cap="flat" cmpd="sng" algn="ctr">
                      <a:noFill/>
                      <a:prstDash val="solid"/>
                    </a:lnB>
                    <a:noFill/>
                  </a:tcPr>
                </a:tc>
                <a:tc>
                  <a:txBody>
                    <a:bodyPr/>
                    <a:lstStyle/>
                    <a:p>
                      <a:pPr algn="ctr"/>
                      <a:r>
                        <a:rPr lang="en-US" sz="1200" cap="none" spc="0" dirty="0">
                          <a:solidFill>
                            <a:schemeClr val="tx1"/>
                          </a:solidFill>
                        </a:rPr>
                        <a:t>27% (17)</a:t>
                      </a:r>
                    </a:p>
                  </a:txBody>
                  <a:tcPr marL="95394" marR="95394" marT="95394" marB="47697">
                    <a:lnL w="12700" cmpd="sng">
                      <a:noFill/>
                      <a:prstDash val="solid"/>
                    </a:lnL>
                    <a:lnR w="12700" cmpd="sng">
                      <a:noFill/>
                      <a:prstDash val="solid"/>
                    </a:lnR>
                    <a:lnT w="38100" cmpd="sng">
                      <a:noFill/>
                    </a:lnT>
                    <a:lnB w="12700" cap="flat" cmpd="sng" algn="ctr">
                      <a:noFill/>
                      <a:prstDash val="solid"/>
                    </a:lnB>
                    <a:noFill/>
                  </a:tcPr>
                </a:tc>
                <a:tc>
                  <a:txBody>
                    <a:bodyPr/>
                    <a:lstStyle/>
                    <a:p>
                      <a:pPr algn="ctr"/>
                      <a:r>
                        <a:rPr lang="en-US" sz="1200" cap="none" spc="0" dirty="0">
                          <a:solidFill>
                            <a:schemeClr val="tx1"/>
                          </a:solidFill>
                        </a:rPr>
                        <a:t>8% (5)</a:t>
                      </a:r>
                    </a:p>
                  </a:txBody>
                  <a:tcPr marL="95394" marR="95394" marT="95394" marB="47697">
                    <a:lnL w="12700" cmpd="sng">
                      <a:noFill/>
                      <a:prstDash val="solid"/>
                    </a:lnL>
                    <a:lnR w="12700" cmpd="sng">
                      <a:noFill/>
                      <a:prstDash val="solid"/>
                    </a:lnR>
                    <a:lnT w="38100" cmpd="sng">
                      <a:noFill/>
                    </a:lnT>
                    <a:lnB w="12700" cap="flat" cmpd="sng" algn="ctr">
                      <a:noFill/>
                      <a:prstDash val="solid"/>
                    </a:lnB>
                    <a:noFill/>
                  </a:tcPr>
                </a:tc>
                <a:tc>
                  <a:txBody>
                    <a:bodyPr/>
                    <a:lstStyle/>
                    <a:p>
                      <a:pPr algn="ctr"/>
                      <a:r>
                        <a:rPr lang="en-US" sz="1200" cap="none" spc="0" dirty="0">
                          <a:solidFill>
                            <a:schemeClr val="tx1"/>
                          </a:solidFill>
                        </a:rPr>
                        <a:t>65% (41)</a:t>
                      </a:r>
                    </a:p>
                  </a:txBody>
                  <a:tcPr marL="95394" marR="95394" marT="95394" marB="47697">
                    <a:lnL w="12700" cmpd="sng">
                      <a:noFill/>
                      <a:prstDash val="solid"/>
                    </a:lnL>
                    <a:lnR w="12700" cmpd="sng">
                      <a:noFill/>
                      <a:prstDash val="solid"/>
                    </a:lnR>
                    <a:lnT w="38100" cmpd="sng">
                      <a:noFill/>
                    </a:lnT>
                    <a:lnB w="12700" cap="flat" cmpd="sng" algn="ctr">
                      <a:noFill/>
                      <a:prstDash val="solid"/>
                    </a:lnB>
                    <a:noFill/>
                  </a:tcPr>
                </a:tc>
                <a:extLst>
                  <a:ext uri="{0D108BD9-81ED-4DB2-BD59-A6C34878D82A}">
                    <a16:rowId xmlns:a16="http://schemas.microsoft.com/office/drawing/2014/main" val="4014774932"/>
                  </a:ext>
                </a:extLst>
              </a:tr>
              <a:tr h="325971">
                <a:tc>
                  <a:txBody>
                    <a:bodyPr/>
                    <a:lstStyle/>
                    <a:p>
                      <a:pPr algn="ctr"/>
                      <a:r>
                        <a:rPr lang="en-US" sz="1200" dirty="0"/>
                        <a:t>L4 Hospital B</a:t>
                      </a:r>
                    </a:p>
                  </a:txBody>
                  <a:tcPr marL="68580" marR="68580" marT="34290" marB="34290"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a:r>
                        <a:rPr lang="en-US" sz="1200" cap="none" spc="0" dirty="0">
                          <a:solidFill>
                            <a:schemeClr val="tx1"/>
                          </a:solidFill>
                        </a:rPr>
                        <a:t>25</a:t>
                      </a:r>
                    </a:p>
                  </a:txBody>
                  <a:tcPr marL="95394" marR="95394" marT="95394" marB="47697">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a:r>
                        <a:rPr lang="en-US" sz="1200" cap="none" spc="0" dirty="0">
                          <a:solidFill>
                            <a:schemeClr val="tx1"/>
                          </a:solidFill>
                        </a:rPr>
                        <a:t>32% (8)</a:t>
                      </a:r>
                    </a:p>
                  </a:txBody>
                  <a:tcPr marL="95394" marR="95394" marT="95394" marB="47697">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a:r>
                        <a:rPr lang="en-US" sz="1200" cap="none" spc="0" dirty="0">
                          <a:solidFill>
                            <a:schemeClr val="tx1"/>
                          </a:solidFill>
                        </a:rPr>
                        <a:t>4% (1)</a:t>
                      </a:r>
                    </a:p>
                  </a:txBody>
                  <a:tcPr marL="95394" marR="95394" marT="95394" marB="47697">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a:r>
                        <a:rPr lang="en-US" sz="1200" cap="none" spc="0" dirty="0">
                          <a:solidFill>
                            <a:schemeClr val="tx1"/>
                          </a:solidFill>
                        </a:rPr>
                        <a:t>64% (16)</a:t>
                      </a:r>
                    </a:p>
                  </a:txBody>
                  <a:tcPr marL="95394" marR="95394" marT="95394" marB="47697">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91425435"/>
                  </a:ext>
                </a:extLst>
              </a:tr>
              <a:tr h="348831">
                <a:tc>
                  <a:txBody>
                    <a:bodyPr/>
                    <a:lstStyle/>
                    <a:p>
                      <a:r>
                        <a:rPr lang="en-US" sz="1400" b="1" cap="none" spc="0" dirty="0">
                          <a:solidFill>
                            <a:schemeClr val="tx1"/>
                          </a:solidFill>
                        </a:rPr>
                        <a:t>TOTAL</a:t>
                      </a:r>
                    </a:p>
                  </a:txBody>
                  <a:tcPr marL="95394" marR="95394" marT="95394" marB="47697">
                    <a:lnL w="12700" cmpd="sng">
                      <a:noFill/>
                      <a:prstDash val="solid"/>
                    </a:lnL>
                    <a:lnR w="12700" cmpd="sng">
                      <a:noFill/>
                      <a:prstDash val="solid"/>
                    </a:lnR>
                    <a:lnT w="12700" cmpd="sng">
                      <a:noFill/>
                      <a:prstDash val="solid"/>
                    </a:lnT>
                    <a:lnB w="12700" cmpd="sng">
                      <a:noFill/>
                      <a:prstDash val="solid"/>
                    </a:lnB>
                    <a:noFill/>
                  </a:tcPr>
                </a:tc>
                <a:tc>
                  <a:txBody>
                    <a:bodyPr/>
                    <a:lstStyle/>
                    <a:p>
                      <a:pPr algn="ctr"/>
                      <a:r>
                        <a:rPr lang="en-US" sz="1400" b="1" cap="none" spc="0" dirty="0">
                          <a:solidFill>
                            <a:schemeClr val="tx1"/>
                          </a:solidFill>
                        </a:rPr>
                        <a:t>88</a:t>
                      </a:r>
                    </a:p>
                  </a:txBody>
                  <a:tcPr marL="95394" marR="95394" marT="95394" marB="47697">
                    <a:lnL w="12700" cmpd="sng">
                      <a:noFill/>
                      <a:prstDash val="solid"/>
                    </a:lnL>
                    <a:lnR w="12700" cmpd="sng">
                      <a:noFill/>
                      <a:prstDash val="solid"/>
                    </a:lnR>
                    <a:lnT w="12700" cmpd="sng">
                      <a:noFill/>
                      <a:prstDash val="solid"/>
                    </a:lnT>
                    <a:lnB w="12700" cmpd="sng">
                      <a:noFill/>
                      <a:prstDash val="solid"/>
                    </a:lnB>
                    <a:noFill/>
                  </a:tcPr>
                </a:tc>
                <a:tc>
                  <a:txBody>
                    <a:bodyPr/>
                    <a:lstStyle/>
                    <a:p>
                      <a:pPr algn="ctr"/>
                      <a:r>
                        <a:rPr lang="en-US" sz="1400" b="1" cap="none" spc="0" dirty="0">
                          <a:solidFill>
                            <a:schemeClr val="tx1"/>
                          </a:solidFill>
                        </a:rPr>
                        <a:t>28% (25)</a:t>
                      </a:r>
                    </a:p>
                  </a:txBody>
                  <a:tcPr marL="95394" marR="95394" marT="95394" marB="47697">
                    <a:lnL w="12700" cmpd="sng">
                      <a:noFill/>
                      <a:prstDash val="solid"/>
                    </a:lnL>
                    <a:lnR w="12700" cmpd="sng">
                      <a:noFill/>
                      <a:prstDash val="solid"/>
                    </a:lnR>
                    <a:lnT w="12700" cmpd="sng">
                      <a:noFill/>
                      <a:prstDash val="solid"/>
                    </a:lnT>
                    <a:lnB w="12700" cmpd="sng">
                      <a:noFill/>
                      <a:prstDash val="solid"/>
                    </a:lnB>
                    <a:noFill/>
                  </a:tcPr>
                </a:tc>
                <a:tc>
                  <a:txBody>
                    <a:bodyPr/>
                    <a:lstStyle/>
                    <a:p>
                      <a:pPr algn="ctr"/>
                      <a:r>
                        <a:rPr lang="en-US" sz="1400" b="1" cap="none" spc="0" dirty="0">
                          <a:solidFill>
                            <a:schemeClr val="tx1"/>
                          </a:solidFill>
                        </a:rPr>
                        <a:t>7% (6)</a:t>
                      </a:r>
                    </a:p>
                  </a:txBody>
                  <a:tcPr marL="95394" marR="95394" marT="95394" marB="47697">
                    <a:lnL w="12700" cmpd="sng">
                      <a:noFill/>
                      <a:prstDash val="solid"/>
                    </a:lnL>
                    <a:lnR w="12700" cmpd="sng">
                      <a:noFill/>
                      <a:prstDash val="solid"/>
                    </a:lnR>
                    <a:lnT w="12700" cmpd="sng">
                      <a:noFill/>
                      <a:prstDash val="solid"/>
                    </a:lnT>
                    <a:lnB w="12700" cmpd="sng">
                      <a:noFill/>
                      <a:prstDash val="solid"/>
                    </a:lnB>
                    <a:noFill/>
                  </a:tcPr>
                </a:tc>
                <a:tc>
                  <a:txBody>
                    <a:bodyPr/>
                    <a:lstStyle/>
                    <a:p>
                      <a:pPr algn="ctr"/>
                      <a:r>
                        <a:rPr lang="en-US" sz="1400" b="1" cap="none" spc="0" dirty="0">
                          <a:solidFill>
                            <a:schemeClr val="tx1"/>
                          </a:solidFill>
                        </a:rPr>
                        <a:t>65% (57)</a:t>
                      </a:r>
                    </a:p>
                  </a:txBody>
                  <a:tcPr marL="95394" marR="95394" marT="95394" marB="47697">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2968221"/>
                  </a:ext>
                </a:extLst>
              </a:tr>
            </a:tbl>
          </a:graphicData>
        </a:graphic>
      </p:graphicFrame>
      <p:sp>
        <p:nvSpPr>
          <p:cNvPr id="2" name="TextBox 1">
            <a:extLst>
              <a:ext uri="{FF2B5EF4-FFF2-40B4-BE49-F238E27FC236}">
                <a16:creationId xmlns:a16="http://schemas.microsoft.com/office/drawing/2014/main" id="{FCAB37E3-ABB1-35F7-94F5-BD9F68621316}"/>
              </a:ext>
            </a:extLst>
          </p:cNvPr>
          <p:cNvSpPr txBox="1"/>
          <p:nvPr/>
        </p:nvSpPr>
        <p:spPr>
          <a:xfrm>
            <a:off x="2630052" y="4726443"/>
            <a:ext cx="7200900" cy="230832"/>
          </a:xfrm>
          <a:prstGeom prst="rect">
            <a:avLst/>
          </a:prstGeom>
          <a:noFill/>
        </p:spPr>
        <p:txBody>
          <a:bodyPr wrap="square" rtlCol="0">
            <a:spAutoFit/>
          </a:bodyPr>
          <a:lstStyle/>
          <a:p>
            <a:pPr algn="ctr" defTabSz="914378">
              <a:defRPr/>
            </a:pPr>
            <a:r>
              <a:rPr lang="en-US" sz="900" dirty="0">
                <a:solidFill>
                  <a:prstClr val="white"/>
                </a:solidFill>
                <a:ea typeface="+mn-ea"/>
              </a:rPr>
              <a:t>*One person left AMA from EH twice; Another person left AMA from KH and then was admitted to EH</a:t>
            </a:r>
          </a:p>
        </p:txBody>
      </p:sp>
      <p:graphicFrame>
        <p:nvGraphicFramePr>
          <p:cNvPr id="3" name="Table 2">
            <a:extLst>
              <a:ext uri="{FF2B5EF4-FFF2-40B4-BE49-F238E27FC236}">
                <a16:creationId xmlns:a16="http://schemas.microsoft.com/office/drawing/2014/main" id="{A9E59402-45DA-8490-7D59-EF0D7794CED0}"/>
              </a:ext>
            </a:extLst>
          </p:cNvPr>
          <p:cNvGraphicFramePr>
            <a:graphicFrameLocks noGrp="1"/>
          </p:cNvGraphicFramePr>
          <p:nvPr>
            <p:extLst>
              <p:ext uri="{D42A27DB-BD31-4B8C-83A1-F6EECF244321}">
                <p14:modId xmlns:p14="http://schemas.microsoft.com/office/powerpoint/2010/main" val="4132147668"/>
              </p:ext>
            </p:extLst>
          </p:nvPr>
        </p:nvGraphicFramePr>
        <p:xfrm>
          <a:off x="2196377" y="2749028"/>
          <a:ext cx="3419019" cy="2088909"/>
        </p:xfrm>
        <a:graphic>
          <a:graphicData uri="http://schemas.openxmlformats.org/drawingml/2006/table">
            <a:tbl>
              <a:tblPr firstRow="1" bandRow="1">
                <a:noFill/>
                <a:tableStyleId>{5C22544A-7EE6-4342-B048-85BDC9FD1C3A}</a:tableStyleId>
              </a:tblPr>
              <a:tblGrid>
                <a:gridCol w="1043396">
                  <a:extLst>
                    <a:ext uri="{9D8B030D-6E8A-4147-A177-3AD203B41FA5}">
                      <a16:colId xmlns:a16="http://schemas.microsoft.com/office/drawing/2014/main" val="3307621000"/>
                    </a:ext>
                  </a:extLst>
                </a:gridCol>
                <a:gridCol w="1043396">
                  <a:extLst>
                    <a:ext uri="{9D8B030D-6E8A-4147-A177-3AD203B41FA5}">
                      <a16:colId xmlns:a16="http://schemas.microsoft.com/office/drawing/2014/main" val="1248437940"/>
                    </a:ext>
                  </a:extLst>
                </a:gridCol>
                <a:gridCol w="1332227">
                  <a:extLst>
                    <a:ext uri="{9D8B030D-6E8A-4147-A177-3AD203B41FA5}">
                      <a16:colId xmlns:a16="http://schemas.microsoft.com/office/drawing/2014/main" val="861161300"/>
                    </a:ext>
                  </a:extLst>
                </a:gridCol>
              </a:tblGrid>
              <a:tr h="540258">
                <a:tc gridSpan="3">
                  <a:txBody>
                    <a:bodyPr/>
                    <a:lstStyle/>
                    <a:p>
                      <a:pPr algn="ctr"/>
                      <a:r>
                        <a:rPr lang="en-US" sz="1200" b="1" cap="none" spc="60" dirty="0">
                          <a:solidFill>
                            <a:schemeClr val="bg1"/>
                          </a:solidFill>
                        </a:rPr>
                        <a:t>COMPLETED POST-ACUTE PHYSICAL HEALTH </a:t>
                      </a:r>
                      <a:br>
                        <a:rPr lang="en-US" sz="1200" b="1" cap="none" spc="60" dirty="0">
                          <a:solidFill>
                            <a:schemeClr val="bg1"/>
                          </a:solidFill>
                        </a:rPr>
                      </a:br>
                      <a:r>
                        <a:rPr lang="en-US" sz="1200" b="1" cap="none" spc="60" dirty="0">
                          <a:solidFill>
                            <a:schemeClr val="bg1"/>
                          </a:solidFill>
                        </a:rPr>
                        <a:t>TREATMENT DISCHARGES</a:t>
                      </a:r>
                    </a:p>
                  </a:txBody>
                  <a:tcPr marL="95394" marR="95394" marT="95394" marB="47697" anchor="ctr">
                    <a:lnL w="12700" cmpd="sng">
                      <a:noFill/>
                    </a:lnL>
                    <a:lnR w="12700" cmpd="sng">
                      <a:noFill/>
                    </a:lnR>
                    <a:lnT w="19050" cap="flat" cmpd="sng" algn="ctr">
                      <a:noFill/>
                      <a:prstDash val="solid"/>
                    </a:lnT>
                    <a:lnB w="38100" cmpd="sng">
                      <a:noFill/>
                    </a:lnB>
                    <a:solidFill>
                      <a:schemeClr val="tx1"/>
                    </a:solidFill>
                  </a:tcPr>
                </a:tc>
                <a:tc hMerge="1">
                  <a:txBody>
                    <a:bodyPr/>
                    <a:lstStyle/>
                    <a:p>
                      <a:pPr algn="ctr"/>
                      <a:endParaRPr lang="en-US" sz="1400" b="0" cap="none" spc="60" dirty="0">
                        <a:solidFill>
                          <a:schemeClr val="bg1"/>
                        </a:solidFill>
                      </a:endParaRPr>
                    </a:p>
                  </a:txBody>
                  <a:tcPr marL="127192" marR="127192" marT="127192" marB="63596" anchor="ctr">
                    <a:lnL w="12700" cmpd="sng">
                      <a:noFill/>
                    </a:lnL>
                    <a:lnR w="12700" cmpd="sng">
                      <a:noFill/>
                    </a:lnR>
                    <a:lnT w="19050" cap="flat" cmpd="sng" algn="ctr">
                      <a:noFill/>
                      <a:prstDash val="solid"/>
                    </a:lnT>
                    <a:lnB w="38100" cmpd="sng">
                      <a:noFill/>
                    </a:lnB>
                    <a:solidFill>
                      <a:schemeClr val="accent1"/>
                    </a:solidFill>
                  </a:tcPr>
                </a:tc>
                <a:tc hMerge="1">
                  <a:txBody>
                    <a:bodyPr/>
                    <a:lstStyle/>
                    <a:p>
                      <a:pPr algn="ctr"/>
                      <a:endParaRPr lang="en-US" sz="1400" b="0" cap="none" spc="60" dirty="0">
                        <a:solidFill>
                          <a:schemeClr val="bg1"/>
                        </a:solidFill>
                      </a:endParaRPr>
                    </a:p>
                  </a:txBody>
                  <a:tcPr marL="127192" marR="127192" marT="127192" marB="63596" anchor="ctr">
                    <a:lnL w="12700" cmpd="sng">
                      <a:noFill/>
                    </a:lnL>
                    <a:lnR w="12700" cmpd="sng">
                      <a:noFill/>
                    </a:lnR>
                    <a:lnT w="19050" cap="flat" cmpd="sng" algn="ctr">
                      <a:noFill/>
                      <a:prstDash val="solid"/>
                    </a:lnT>
                    <a:lnB w="38100" cmpd="sng">
                      <a:noFill/>
                    </a:lnB>
                    <a:solidFill>
                      <a:schemeClr val="accent1"/>
                    </a:solidFill>
                  </a:tcPr>
                </a:tc>
                <a:extLst>
                  <a:ext uri="{0D108BD9-81ED-4DB2-BD59-A6C34878D82A}">
                    <a16:rowId xmlns:a16="http://schemas.microsoft.com/office/drawing/2014/main" val="2663696899"/>
                  </a:ext>
                </a:extLst>
              </a:tr>
              <a:tr h="540258">
                <a:tc>
                  <a:txBody>
                    <a:bodyPr/>
                    <a:lstStyle/>
                    <a:p>
                      <a:pPr algn="ctr"/>
                      <a:endParaRPr lang="en-US" sz="1200" b="0" cap="none" spc="60" dirty="0">
                        <a:solidFill>
                          <a:schemeClr val="bg1"/>
                        </a:solidFill>
                      </a:endParaRPr>
                    </a:p>
                  </a:txBody>
                  <a:tcPr marL="95394" marR="95394" marT="95394" marB="47697" anchor="ctr">
                    <a:lnL w="12700" cmpd="sng">
                      <a:noFill/>
                    </a:lnL>
                    <a:lnR w="12700" cmpd="sng">
                      <a:noFill/>
                    </a:lnR>
                    <a:lnT w="19050" cap="flat" cmpd="sng" algn="ctr">
                      <a:noFill/>
                      <a:prstDash val="solid"/>
                    </a:lnT>
                    <a:lnB w="38100" cmpd="sng">
                      <a:noFill/>
                    </a:lnB>
                    <a:solidFill>
                      <a:schemeClr val="accent1"/>
                    </a:solidFill>
                  </a:tcPr>
                </a:tc>
                <a:tc>
                  <a:txBody>
                    <a:bodyPr/>
                    <a:lstStyle/>
                    <a:p>
                      <a:pPr algn="ctr"/>
                      <a:r>
                        <a:rPr lang="en-US" sz="1200" b="0" cap="none" spc="60" dirty="0">
                          <a:solidFill>
                            <a:schemeClr val="bg1"/>
                          </a:solidFill>
                        </a:rPr>
                        <a:t>Community Discharge*</a:t>
                      </a:r>
                    </a:p>
                  </a:txBody>
                  <a:tcPr marL="95394" marR="95394" marT="95394" marB="47697" anchor="ctr">
                    <a:lnL w="12700" cmpd="sng">
                      <a:noFill/>
                    </a:lnL>
                    <a:lnR w="12700" cmpd="sng">
                      <a:noFill/>
                    </a:lnR>
                    <a:lnT w="19050" cap="flat" cmpd="sng" algn="ctr">
                      <a:noFill/>
                      <a:prstDash val="solid"/>
                    </a:lnT>
                    <a:lnB w="38100" cmpd="sng">
                      <a:noFill/>
                    </a:lnB>
                    <a:solidFill>
                      <a:schemeClr val="accent1"/>
                    </a:solidFill>
                  </a:tcPr>
                </a:tc>
                <a:tc>
                  <a:txBody>
                    <a:bodyPr/>
                    <a:lstStyle/>
                    <a:p>
                      <a:pPr algn="ctr"/>
                      <a:r>
                        <a:rPr lang="en-US" sz="1200" b="0" cap="none" spc="60" dirty="0">
                          <a:solidFill>
                            <a:schemeClr val="bg1"/>
                          </a:solidFill>
                        </a:rPr>
                        <a:t>Stepped Down </a:t>
                      </a:r>
                    </a:p>
                  </a:txBody>
                  <a:tcPr marL="95394" marR="95394" marT="95394" marB="47697" anchor="ctr">
                    <a:lnL w="12700" cmpd="sng">
                      <a:noFill/>
                    </a:lnL>
                    <a:lnR w="12700" cmpd="sng">
                      <a:noFill/>
                    </a:lnR>
                    <a:lnT w="19050" cap="flat" cmpd="sng" algn="ctr">
                      <a:noFill/>
                      <a:prstDash val="solid"/>
                    </a:lnT>
                    <a:lnB w="38100" cmpd="sng">
                      <a:noFill/>
                    </a:lnB>
                    <a:solidFill>
                      <a:schemeClr val="accent1"/>
                    </a:solidFill>
                  </a:tcPr>
                </a:tc>
                <a:extLst>
                  <a:ext uri="{0D108BD9-81ED-4DB2-BD59-A6C34878D82A}">
                    <a16:rowId xmlns:a16="http://schemas.microsoft.com/office/drawing/2014/main" val="4139309883"/>
                  </a:ext>
                </a:extLst>
              </a:tr>
              <a:tr h="325971">
                <a:tc>
                  <a:txBody>
                    <a:bodyPr/>
                    <a:lstStyle/>
                    <a:p>
                      <a:pPr algn="ctr"/>
                      <a:r>
                        <a:rPr lang="en-US" sz="1200" dirty="0"/>
                        <a:t>L4 Hospital A</a:t>
                      </a:r>
                    </a:p>
                  </a:txBody>
                  <a:tcPr marL="68580" marR="68580" marT="34290" marB="34290" anchor="ctr">
                    <a:lnL w="12700" cmpd="sng">
                      <a:noFill/>
                      <a:prstDash val="solid"/>
                    </a:lnL>
                    <a:lnR w="12700" cmpd="sng">
                      <a:noFill/>
                      <a:prstDash val="solid"/>
                    </a:lnR>
                    <a:lnT w="38100" cmpd="sng">
                      <a:noFill/>
                    </a:lnT>
                    <a:lnB w="12700" cap="flat" cmpd="sng" algn="ctr">
                      <a:noFill/>
                      <a:prstDash val="solid"/>
                    </a:lnB>
                    <a:noFill/>
                  </a:tcPr>
                </a:tc>
                <a:tc>
                  <a:txBody>
                    <a:bodyPr/>
                    <a:lstStyle/>
                    <a:p>
                      <a:pPr algn="ctr"/>
                      <a:r>
                        <a:rPr lang="en-US" sz="1200" cap="none" spc="0" dirty="0">
                          <a:solidFill>
                            <a:schemeClr val="tx1"/>
                          </a:solidFill>
                        </a:rPr>
                        <a:t>34% (14)</a:t>
                      </a:r>
                    </a:p>
                  </a:txBody>
                  <a:tcPr marL="95394" marR="95394" marT="95394" marB="47697">
                    <a:lnL w="12700" cmpd="sng">
                      <a:noFill/>
                      <a:prstDash val="solid"/>
                    </a:lnL>
                    <a:lnR w="12700" cmpd="sng">
                      <a:noFill/>
                      <a:prstDash val="solid"/>
                    </a:lnR>
                    <a:lnT w="38100" cmpd="sng">
                      <a:noFill/>
                    </a:lnT>
                    <a:lnB w="12700" cap="flat" cmpd="sng" algn="ctr">
                      <a:noFill/>
                      <a:prstDash val="solid"/>
                    </a:lnB>
                    <a:noFill/>
                  </a:tcPr>
                </a:tc>
                <a:tc>
                  <a:txBody>
                    <a:bodyPr/>
                    <a:lstStyle/>
                    <a:p>
                      <a:pPr algn="ctr"/>
                      <a:r>
                        <a:rPr lang="en-US" sz="1200" cap="none" spc="0" dirty="0">
                          <a:solidFill>
                            <a:schemeClr val="tx1"/>
                          </a:solidFill>
                        </a:rPr>
                        <a:t>66% (27)</a:t>
                      </a:r>
                    </a:p>
                  </a:txBody>
                  <a:tcPr marL="95394" marR="95394" marT="95394" marB="47697">
                    <a:lnL w="12700" cmpd="sng">
                      <a:noFill/>
                      <a:prstDash val="solid"/>
                    </a:lnL>
                    <a:lnR w="12700" cmpd="sng">
                      <a:noFill/>
                      <a:prstDash val="solid"/>
                    </a:lnR>
                    <a:lnT w="38100" cmpd="sng">
                      <a:noFill/>
                    </a:lnT>
                    <a:lnB w="12700" cap="flat" cmpd="sng" algn="ctr">
                      <a:noFill/>
                      <a:prstDash val="solid"/>
                    </a:lnB>
                    <a:noFill/>
                  </a:tcPr>
                </a:tc>
                <a:extLst>
                  <a:ext uri="{0D108BD9-81ED-4DB2-BD59-A6C34878D82A}">
                    <a16:rowId xmlns:a16="http://schemas.microsoft.com/office/drawing/2014/main" val="2306560748"/>
                  </a:ext>
                </a:extLst>
              </a:tr>
              <a:tr h="325971">
                <a:tc>
                  <a:txBody>
                    <a:bodyPr/>
                    <a:lstStyle/>
                    <a:p>
                      <a:pPr algn="ctr"/>
                      <a:r>
                        <a:rPr lang="en-US" sz="1200" dirty="0"/>
                        <a:t>L4 Hospital B</a:t>
                      </a:r>
                    </a:p>
                  </a:txBody>
                  <a:tcPr marL="68580" marR="68580" marT="34290" marB="34290"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a:r>
                        <a:rPr lang="en-US" sz="1200" cap="none" spc="0" dirty="0">
                          <a:solidFill>
                            <a:schemeClr val="tx1"/>
                          </a:solidFill>
                        </a:rPr>
                        <a:t>56% (9)</a:t>
                      </a:r>
                    </a:p>
                  </a:txBody>
                  <a:tcPr marL="95394" marR="95394" marT="95394" marB="47697">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a:r>
                        <a:rPr lang="en-US" sz="1200" cap="none" spc="0" dirty="0">
                          <a:solidFill>
                            <a:schemeClr val="tx1"/>
                          </a:solidFill>
                        </a:rPr>
                        <a:t>44% (7)</a:t>
                      </a:r>
                    </a:p>
                  </a:txBody>
                  <a:tcPr marL="95394" marR="95394" marT="95394" marB="47697">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409428267"/>
                  </a:ext>
                </a:extLst>
              </a:tr>
              <a:tr h="348831">
                <a:tc>
                  <a:txBody>
                    <a:bodyPr/>
                    <a:lstStyle/>
                    <a:p>
                      <a:pPr algn="ctr"/>
                      <a:r>
                        <a:rPr lang="en-US" sz="1400" b="1" cap="none" spc="0" dirty="0">
                          <a:solidFill>
                            <a:schemeClr val="tx1"/>
                          </a:solidFill>
                        </a:rPr>
                        <a:t>TOTAL</a:t>
                      </a:r>
                    </a:p>
                  </a:txBody>
                  <a:tcPr marL="95394" marR="95394" marT="95394" marB="47697">
                    <a:lnL w="12700" cmpd="sng">
                      <a:noFill/>
                      <a:prstDash val="solid"/>
                    </a:lnL>
                    <a:lnR w="12700" cmpd="sng">
                      <a:noFill/>
                      <a:prstDash val="solid"/>
                    </a:lnR>
                    <a:lnT w="12700" cmpd="sng">
                      <a:noFill/>
                      <a:prstDash val="solid"/>
                    </a:lnT>
                    <a:lnB w="12700" cmpd="sng">
                      <a:noFill/>
                      <a:prstDash val="solid"/>
                    </a:lnB>
                    <a:noFill/>
                  </a:tcPr>
                </a:tc>
                <a:tc>
                  <a:txBody>
                    <a:bodyPr/>
                    <a:lstStyle/>
                    <a:p>
                      <a:pPr algn="ctr"/>
                      <a:r>
                        <a:rPr lang="en-US" sz="1400" b="1" cap="none" spc="0" dirty="0">
                          <a:solidFill>
                            <a:schemeClr val="tx1"/>
                          </a:solidFill>
                        </a:rPr>
                        <a:t>40% (23)</a:t>
                      </a:r>
                    </a:p>
                  </a:txBody>
                  <a:tcPr marL="95394" marR="95394" marT="95394" marB="47697">
                    <a:lnL w="12700" cmpd="sng">
                      <a:noFill/>
                      <a:prstDash val="solid"/>
                    </a:lnL>
                    <a:lnR w="12700" cmpd="sng">
                      <a:noFill/>
                      <a:prstDash val="solid"/>
                    </a:lnR>
                    <a:lnT w="12700" cmpd="sng">
                      <a:noFill/>
                      <a:prstDash val="solid"/>
                    </a:lnT>
                    <a:lnB w="12700" cmpd="sng">
                      <a:noFill/>
                      <a:prstDash val="solid"/>
                    </a:lnB>
                    <a:noFill/>
                  </a:tcPr>
                </a:tc>
                <a:tc>
                  <a:txBody>
                    <a:bodyPr/>
                    <a:lstStyle/>
                    <a:p>
                      <a:pPr algn="ctr"/>
                      <a:r>
                        <a:rPr lang="en-US" sz="1400" b="1" cap="none" spc="0" dirty="0">
                          <a:solidFill>
                            <a:schemeClr val="tx1"/>
                          </a:solidFill>
                        </a:rPr>
                        <a:t>60% (34)</a:t>
                      </a:r>
                    </a:p>
                  </a:txBody>
                  <a:tcPr marL="95394" marR="95394" marT="95394" marB="47697">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693645313"/>
                  </a:ext>
                </a:extLst>
              </a:tr>
            </a:tbl>
          </a:graphicData>
        </a:graphic>
      </p:graphicFrame>
      <p:sp>
        <p:nvSpPr>
          <p:cNvPr id="6" name="Footer Placeholder 5">
            <a:extLst>
              <a:ext uri="{FF2B5EF4-FFF2-40B4-BE49-F238E27FC236}">
                <a16:creationId xmlns:a16="http://schemas.microsoft.com/office/drawing/2014/main" id="{D2CDAEBF-555B-B529-B28F-A94B658E4C5F}"/>
              </a:ext>
            </a:extLst>
          </p:cNvPr>
          <p:cNvSpPr>
            <a:spLocks noGrp="1"/>
          </p:cNvSpPr>
          <p:nvPr>
            <p:ph type="ftr" sz="quarter" idx="11"/>
          </p:nvPr>
        </p:nvSpPr>
        <p:spPr/>
        <p:txBody>
          <a:bodyPr/>
          <a:lstStyle/>
          <a:p>
            <a:pPr defTabSz="685800"/>
            <a:r>
              <a:rPr lang="en-US" kern="1200">
                <a:solidFill>
                  <a:prstClr val="black">
                    <a:tint val="75000"/>
                  </a:prstClr>
                </a:solidFill>
                <a:latin typeface="Calibri" panose="020F0502020204030204"/>
                <a:ea typeface="+mn-ea"/>
                <a:cs typeface="+mn-cs"/>
              </a:rPr>
              <a:t>DRAFT - for discussion purposes only</a:t>
            </a:r>
          </a:p>
        </p:txBody>
      </p:sp>
      <p:sp>
        <p:nvSpPr>
          <p:cNvPr id="7" name="TextBox 6">
            <a:extLst>
              <a:ext uri="{FF2B5EF4-FFF2-40B4-BE49-F238E27FC236}">
                <a16:creationId xmlns:a16="http://schemas.microsoft.com/office/drawing/2014/main" id="{913794C4-C755-6077-F1C1-9F0598E549D2}"/>
              </a:ext>
            </a:extLst>
          </p:cNvPr>
          <p:cNvSpPr txBox="1"/>
          <p:nvPr/>
        </p:nvSpPr>
        <p:spPr>
          <a:xfrm>
            <a:off x="5850022" y="4513347"/>
            <a:ext cx="3152662" cy="507831"/>
          </a:xfrm>
          <a:prstGeom prst="rect">
            <a:avLst/>
          </a:prstGeom>
          <a:noFill/>
        </p:spPr>
        <p:txBody>
          <a:bodyPr wrap="square" rtlCol="0">
            <a:spAutoFit/>
          </a:bodyPr>
          <a:lstStyle/>
          <a:p>
            <a:pPr defTabSz="914378">
              <a:defRPr/>
            </a:pPr>
            <a:r>
              <a:rPr lang="en-US" sz="900" dirty="0">
                <a:solidFill>
                  <a:srgbClr val="000000"/>
                </a:solidFill>
                <a:latin typeface="Arial"/>
              </a:rPr>
              <a:t>*One case that returned to the community after completing his medical treatment did not sign-off on next steps post-discharge</a:t>
            </a:r>
          </a:p>
        </p:txBody>
      </p:sp>
    </p:spTree>
    <p:extLst>
      <p:ext uri="{BB962C8B-B14F-4D97-AF65-F5344CB8AC3E}">
        <p14:creationId xmlns:p14="http://schemas.microsoft.com/office/powerpoint/2010/main" val="1494155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149298"/>
            <a:ext cx="9099875" cy="727889"/>
          </a:xfrm>
        </p:spPr>
        <p:txBody>
          <a:bodyPr>
            <a:normAutofit/>
          </a:bodyPr>
          <a:lstStyle/>
          <a:p>
            <a:pPr algn="ctr"/>
            <a:r>
              <a:rPr lang="en-US" dirty="0"/>
              <a:t>Treatment Completed – cost and revenue impact</a:t>
            </a:r>
          </a:p>
        </p:txBody>
      </p:sp>
      <p:graphicFrame>
        <p:nvGraphicFramePr>
          <p:cNvPr id="4" name="Table 3"/>
          <p:cNvGraphicFramePr>
            <a:graphicFrameLocks noGrp="1"/>
          </p:cNvGraphicFramePr>
          <p:nvPr/>
        </p:nvGraphicFramePr>
        <p:xfrm>
          <a:off x="2478583" y="1123553"/>
          <a:ext cx="4186834" cy="1038904"/>
        </p:xfrm>
        <a:graphic>
          <a:graphicData uri="http://schemas.openxmlformats.org/drawingml/2006/table">
            <a:tbl>
              <a:tblPr firstRow="1" bandRow="1">
                <a:tableStyleId>{5C22544A-7EE6-4342-B048-85BDC9FD1C3A}</a:tableStyleId>
              </a:tblPr>
              <a:tblGrid>
                <a:gridCol w="820295">
                  <a:extLst>
                    <a:ext uri="{9D8B030D-6E8A-4147-A177-3AD203B41FA5}">
                      <a16:colId xmlns:a16="http://schemas.microsoft.com/office/drawing/2014/main" val="3575419864"/>
                    </a:ext>
                  </a:extLst>
                </a:gridCol>
                <a:gridCol w="820295">
                  <a:extLst>
                    <a:ext uri="{9D8B030D-6E8A-4147-A177-3AD203B41FA5}">
                      <a16:colId xmlns:a16="http://schemas.microsoft.com/office/drawing/2014/main" val="20000"/>
                    </a:ext>
                  </a:extLst>
                </a:gridCol>
                <a:gridCol w="701979">
                  <a:extLst>
                    <a:ext uri="{9D8B030D-6E8A-4147-A177-3AD203B41FA5}">
                      <a16:colId xmlns:a16="http://schemas.microsoft.com/office/drawing/2014/main" val="20001"/>
                    </a:ext>
                  </a:extLst>
                </a:gridCol>
                <a:gridCol w="879106">
                  <a:extLst>
                    <a:ext uri="{9D8B030D-6E8A-4147-A177-3AD203B41FA5}">
                      <a16:colId xmlns:a16="http://schemas.microsoft.com/office/drawing/2014/main" val="20002"/>
                    </a:ext>
                  </a:extLst>
                </a:gridCol>
                <a:gridCol w="965159">
                  <a:extLst>
                    <a:ext uri="{9D8B030D-6E8A-4147-A177-3AD203B41FA5}">
                      <a16:colId xmlns:a16="http://schemas.microsoft.com/office/drawing/2014/main" val="1045961712"/>
                    </a:ext>
                  </a:extLst>
                </a:gridCol>
              </a:tblGrid>
              <a:tr h="381678">
                <a:tc>
                  <a:txBody>
                    <a:bodyPr/>
                    <a:lstStyle/>
                    <a:p>
                      <a:pPr algn="ctr"/>
                      <a:r>
                        <a:rPr lang="en-US" sz="1000" dirty="0"/>
                        <a:t>Outcome</a:t>
                      </a:r>
                    </a:p>
                  </a:txBody>
                  <a:tcPr marL="68580" marR="68580" marT="34290" marB="34290" anchor="ctr"/>
                </a:tc>
                <a:tc>
                  <a:txBody>
                    <a:bodyPr/>
                    <a:lstStyle/>
                    <a:p>
                      <a:pPr algn="ctr"/>
                      <a:r>
                        <a:rPr lang="en-US" sz="1000" dirty="0"/>
                        <a:t>Cases</a:t>
                      </a:r>
                    </a:p>
                  </a:txBody>
                  <a:tcPr marL="68580" marR="68580" marT="34290" marB="34290" anchor="ctr"/>
                </a:tc>
                <a:tc>
                  <a:txBody>
                    <a:bodyPr/>
                    <a:lstStyle/>
                    <a:p>
                      <a:pPr algn="ctr"/>
                      <a:r>
                        <a:rPr lang="en-US" sz="1000" dirty="0"/>
                        <a:t>Total LOS</a:t>
                      </a:r>
                    </a:p>
                  </a:txBody>
                  <a:tcPr marL="68580" marR="68580" marT="34290" marB="34290" anchor="ctr"/>
                </a:tc>
                <a:tc>
                  <a:txBody>
                    <a:bodyPr/>
                    <a:lstStyle/>
                    <a:p>
                      <a:pPr algn="ctr"/>
                      <a:r>
                        <a:rPr lang="en-US" sz="1000" dirty="0"/>
                        <a:t>ACH days</a:t>
                      </a:r>
                    </a:p>
                  </a:txBody>
                  <a:tcPr marL="68580" marR="68580" marT="34290" marB="34290" anchor="ctr"/>
                </a:tc>
                <a:tc>
                  <a:txBody>
                    <a:bodyPr/>
                    <a:lstStyle/>
                    <a:p>
                      <a:pPr algn="ctr"/>
                      <a:r>
                        <a:rPr lang="en-US" sz="1000" dirty="0"/>
                        <a:t>L4 Days</a:t>
                      </a:r>
                    </a:p>
                  </a:txBody>
                  <a:tcPr marL="68580" marR="68580" marT="34290" marB="34290" anchor="ctr"/>
                </a:tc>
                <a:extLst>
                  <a:ext uri="{0D108BD9-81ED-4DB2-BD59-A6C34878D82A}">
                    <a16:rowId xmlns:a16="http://schemas.microsoft.com/office/drawing/2014/main" val="10000"/>
                  </a:ext>
                </a:extLst>
              </a:tr>
              <a:tr h="187643">
                <a:tc>
                  <a:txBody>
                    <a:bodyPr/>
                    <a:lstStyle/>
                    <a:p>
                      <a:pPr algn="ctr" fontAlgn="ctr"/>
                      <a:r>
                        <a:rPr lang="en-US" sz="1200" b="0" i="0" u="none" strike="noStrike" dirty="0">
                          <a:solidFill>
                            <a:srgbClr val="000000"/>
                          </a:solidFill>
                          <a:effectLst/>
                          <a:latin typeface="+mj-lt"/>
                        </a:rPr>
                        <a:t>Step Down</a:t>
                      </a:r>
                    </a:p>
                  </a:txBody>
                  <a:tcPr marL="4763" marR="4763" marT="4763" marB="0" anchor="ctr"/>
                </a:tc>
                <a:tc>
                  <a:txBody>
                    <a:bodyPr/>
                    <a:lstStyle/>
                    <a:p>
                      <a:pPr algn="ctr" fontAlgn="b"/>
                      <a:r>
                        <a:rPr lang="en-US" sz="1200" b="0" i="0" u="none" strike="noStrike" dirty="0">
                          <a:solidFill>
                            <a:srgbClr val="000000"/>
                          </a:solidFill>
                          <a:effectLst/>
                          <a:latin typeface="Calibri" panose="020F0502020204030204" pitchFamily="34" charset="0"/>
                        </a:rPr>
                        <a:t>34</a:t>
                      </a:r>
                    </a:p>
                  </a:txBody>
                  <a:tcPr marL="4763" marR="4763" marT="4763" marB="0" anchor="b"/>
                </a:tc>
                <a:tc>
                  <a:txBody>
                    <a:bodyPr/>
                    <a:lstStyle/>
                    <a:p>
                      <a:pPr algn="ctr" fontAlgn="b"/>
                      <a:r>
                        <a:rPr lang="en-US" sz="1200" b="0" i="0" u="none" strike="noStrike" dirty="0">
                          <a:solidFill>
                            <a:srgbClr val="000000"/>
                          </a:solidFill>
                          <a:effectLst/>
                          <a:latin typeface="Calibri" panose="020F0502020204030204" pitchFamily="34" charset="0"/>
                        </a:rPr>
                        <a:t>1482</a:t>
                      </a:r>
                    </a:p>
                  </a:txBody>
                  <a:tcPr marL="4763" marR="4763" marT="4763" marB="0" anchor="b"/>
                </a:tc>
                <a:tc>
                  <a:txBody>
                    <a:bodyPr/>
                    <a:lstStyle/>
                    <a:p>
                      <a:pPr algn="ctr" fontAlgn="b"/>
                      <a:r>
                        <a:rPr lang="en-US" sz="1200" b="0" i="0" u="none" strike="noStrike" dirty="0">
                          <a:solidFill>
                            <a:srgbClr val="000000"/>
                          </a:solidFill>
                          <a:effectLst/>
                          <a:latin typeface="Calibri" panose="020F0502020204030204" pitchFamily="34" charset="0"/>
                        </a:rPr>
                        <a:t>523</a:t>
                      </a:r>
                    </a:p>
                  </a:txBody>
                  <a:tcPr marL="4763" marR="4763" marT="4763" marB="0" anchor="b"/>
                </a:tc>
                <a:tc>
                  <a:txBody>
                    <a:bodyPr/>
                    <a:lstStyle/>
                    <a:p>
                      <a:pPr algn="ctr" fontAlgn="b"/>
                      <a:r>
                        <a:rPr lang="en-US" sz="1200" b="0" i="0" u="none" strike="noStrike">
                          <a:solidFill>
                            <a:srgbClr val="000000"/>
                          </a:solidFill>
                          <a:effectLst/>
                          <a:latin typeface="Calibri" panose="020F0502020204030204" pitchFamily="34" charset="0"/>
                        </a:rPr>
                        <a:t>959</a:t>
                      </a:r>
                    </a:p>
                  </a:txBody>
                  <a:tcPr marL="4763" marR="4763" marT="4763" marB="0" anchor="b"/>
                </a:tc>
                <a:extLst>
                  <a:ext uri="{0D108BD9-81ED-4DB2-BD59-A6C34878D82A}">
                    <a16:rowId xmlns:a16="http://schemas.microsoft.com/office/drawing/2014/main" val="10001"/>
                  </a:ext>
                </a:extLst>
              </a:tr>
              <a:tr h="187643">
                <a:tc>
                  <a:txBody>
                    <a:bodyPr/>
                    <a:lstStyle/>
                    <a:p>
                      <a:pPr algn="ctr" fontAlgn="ctr"/>
                      <a:r>
                        <a:rPr lang="en-US" sz="1200" b="0" i="0" u="none" strike="noStrike" dirty="0">
                          <a:solidFill>
                            <a:srgbClr val="000000"/>
                          </a:solidFill>
                          <a:effectLst/>
                          <a:latin typeface="+mj-lt"/>
                        </a:rPr>
                        <a:t>Community*</a:t>
                      </a:r>
                    </a:p>
                  </a:txBody>
                  <a:tcPr marL="4763" marR="4763" marT="4763" marB="0" anchor="ctr"/>
                </a:tc>
                <a:tc>
                  <a:txBody>
                    <a:bodyPr/>
                    <a:lstStyle/>
                    <a:p>
                      <a:pPr algn="ctr" fontAlgn="b"/>
                      <a:r>
                        <a:rPr lang="en-US" sz="1200" b="0" i="0" u="none" strike="noStrike" dirty="0">
                          <a:solidFill>
                            <a:srgbClr val="000000"/>
                          </a:solidFill>
                          <a:effectLst/>
                          <a:latin typeface="Calibri" panose="020F0502020204030204" pitchFamily="34" charset="0"/>
                        </a:rPr>
                        <a:t>23</a:t>
                      </a:r>
                    </a:p>
                  </a:txBody>
                  <a:tcPr marL="4763" marR="4763" marT="4763" marB="0" anchor="b"/>
                </a:tc>
                <a:tc>
                  <a:txBody>
                    <a:bodyPr/>
                    <a:lstStyle/>
                    <a:p>
                      <a:pPr algn="ctr" fontAlgn="b"/>
                      <a:r>
                        <a:rPr lang="en-US" sz="1200" b="0" i="0" u="none" strike="noStrike" dirty="0">
                          <a:solidFill>
                            <a:srgbClr val="000000"/>
                          </a:solidFill>
                          <a:effectLst/>
                          <a:latin typeface="Calibri" panose="020F0502020204030204" pitchFamily="34" charset="0"/>
                        </a:rPr>
                        <a:t>985</a:t>
                      </a:r>
                    </a:p>
                  </a:txBody>
                  <a:tcPr marL="4763" marR="4763" marT="4763" marB="0" anchor="b"/>
                </a:tc>
                <a:tc>
                  <a:txBody>
                    <a:bodyPr/>
                    <a:lstStyle/>
                    <a:p>
                      <a:pPr algn="ctr" fontAlgn="b"/>
                      <a:r>
                        <a:rPr lang="en-US" sz="1200" b="0" i="0" u="none" strike="noStrike" dirty="0">
                          <a:solidFill>
                            <a:srgbClr val="000000"/>
                          </a:solidFill>
                          <a:effectLst/>
                          <a:latin typeface="Calibri" panose="020F0502020204030204" pitchFamily="34" charset="0"/>
                        </a:rPr>
                        <a:t>352</a:t>
                      </a:r>
                    </a:p>
                  </a:txBody>
                  <a:tcPr marL="4763" marR="4763" marT="4763" marB="0" anchor="b"/>
                </a:tc>
                <a:tc>
                  <a:txBody>
                    <a:bodyPr/>
                    <a:lstStyle/>
                    <a:p>
                      <a:pPr algn="ctr" fontAlgn="b"/>
                      <a:r>
                        <a:rPr lang="en-US" sz="1200" b="0" i="0" u="none" strike="noStrike" dirty="0">
                          <a:solidFill>
                            <a:srgbClr val="000000"/>
                          </a:solidFill>
                          <a:effectLst/>
                          <a:latin typeface="Calibri" panose="020F0502020204030204" pitchFamily="34" charset="0"/>
                        </a:rPr>
                        <a:t>633</a:t>
                      </a:r>
                    </a:p>
                  </a:txBody>
                  <a:tcPr marL="4763" marR="4763" marT="4763" marB="0" anchor="b"/>
                </a:tc>
                <a:extLst>
                  <a:ext uri="{0D108BD9-81ED-4DB2-BD59-A6C34878D82A}">
                    <a16:rowId xmlns:a16="http://schemas.microsoft.com/office/drawing/2014/main" val="10002"/>
                  </a:ext>
                </a:extLst>
              </a:tr>
              <a:tr h="2811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TOTAL</a:t>
                      </a:r>
                    </a:p>
                  </a:txBody>
                  <a:tcPr marL="68580" marR="68580" marT="34290" marB="34290" anchor="ctr"/>
                </a:tc>
                <a:tc>
                  <a:txBody>
                    <a:bodyPr/>
                    <a:lstStyle/>
                    <a:p>
                      <a:pPr algn="ctr" fontAlgn="b"/>
                      <a:r>
                        <a:rPr lang="en-US" sz="1200" b="1" i="0" u="none" strike="noStrike" dirty="0">
                          <a:solidFill>
                            <a:srgbClr val="000000"/>
                          </a:solidFill>
                          <a:effectLst/>
                          <a:latin typeface="Calibri" panose="020F0502020204030204" pitchFamily="34" charset="0"/>
                        </a:rPr>
                        <a:t>57</a:t>
                      </a:r>
                    </a:p>
                  </a:txBody>
                  <a:tcPr marL="4763" marR="4763" marT="4763" marB="0" anchor="b"/>
                </a:tc>
                <a:tc>
                  <a:txBody>
                    <a:bodyPr/>
                    <a:lstStyle/>
                    <a:p>
                      <a:pPr algn="ctr" fontAlgn="b"/>
                      <a:r>
                        <a:rPr lang="en-US" sz="1200" b="1" i="0" u="none" strike="noStrike" dirty="0">
                          <a:solidFill>
                            <a:srgbClr val="000000"/>
                          </a:solidFill>
                          <a:effectLst/>
                          <a:latin typeface="Calibri" panose="020F0502020204030204" pitchFamily="34" charset="0"/>
                        </a:rPr>
                        <a:t>2467</a:t>
                      </a:r>
                    </a:p>
                  </a:txBody>
                  <a:tcPr marL="4763" marR="4763" marT="4763" marB="0" anchor="b"/>
                </a:tc>
                <a:tc>
                  <a:txBody>
                    <a:bodyPr/>
                    <a:lstStyle/>
                    <a:p>
                      <a:pPr algn="ctr" fontAlgn="b"/>
                      <a:r>
                        <a:rPr lang="en-US" sz="1200" b="1" i="0" u="none" strike="noStrike" dirty="0">
                          <a:solidFill>
                            <a:srgbClr val="000000"/>
                          </a:solidFill>
                          <a:effectLst/>
                          <a:latin typeface="Calibri" panose="020F0502020204030204" pitchFamily="34" charset="0"/>
                        </a:rPr>
                        <a:t>875</a:t>
                      </a:r>
                    </a:p>
                  </a:txBody>
                  <a:tcPr marL="4763" marR="4763" marT="4763" marB="0" anchor="b"/>
                </a:tc>
                <a:tc>
                  <a:txBody>
                    <a:bodyPr/>
                    <a:lstStyle/>
                    <a:p>
                      <a:pPr algn="ctr" fontAlgn="b"/>
                      <a:r>
                        <a:rPr lang="en-US" sz="1200" b="1" i="0" u="none" strike="noStrike" dirty="0">
                          <a:solidFill>
                            <a:srgbClr val="000000"/>
                          </a:solidFill>
                          <a:effectLst/>
                          <a:latin typeface="Calibri" panose="020F0502020204030204" pitchFamily="34" charset="0"/>
                        </a:rPr>
                        <a:t>1592</a:t>
                      </a:r>
                    </a:p>
                  </a:txBody>
                  <a:tcPr marL="4763" marR="4763" marT="4763" marB="0" anchor="b"/>
                </a:tc>
                <a:extLst>
                  <a:ext uri="{0D108BD9-81ED-4DB2-BD59-A6C34878D82A}">
                    <a16:rowId xmlns:a16="http://schemas.microsoft.com/office/drawing/2014/main" val="10005"/>
                  </a:ext>
                </a:extLst>
              </a:tr>
            </a:tbl>
          </a:graphicData>
        </a:graphic>
      </p:graphicFrame>
      <p:sp>
        <p:nvSpPr>
          <p:cNvPr id="8" name="Rectangle 7"/>
          <p:cNvSpPr/>
          <p:nvPr/>
        </p:nvSpPr>
        <p:spPr>
          <a:xfrm>
            <a:off x="159544" y="4907640"/>
            <a:ext cx="4991277" cy="196208"/>
          </a:xfrm>
          <a:prstGeom prst="rect">
            <a:avLst/>
          </a:prstGeom>
        </p:spPr>
        <p:txBody>
          <a:bodyPr wrap="square">
            <a:spAutoFit/>
          </a:bodyPr>
          <a:lstStyle/>
          <a:p>
            <a:r>
              <a:rPr lang="en-US" sz="675" dirty="0"/>
              <a:t>https://consumerhealthratings.com/?healthcare_entry=pennsylvania-hospital-daily-room-rates</a:t>
            </a:r>
          </a:p>
        </p:txBody>
      </p:sp>
      <p:sp>
        <p:nvSpPr>
          <p:cNvPr id="9" name="Rectangle 8"/>
          <p:cNvSpPr/>
          <p:nvPr/>
        </p:nvSpPr>
        <p:spPr>
          <a:xfrm>
            <a:off x="91441" y="2818012"/>
            <a:ext cx="8916995" cy="194949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spcAft>
                <a:spcPts val="450"/>
              </a:spcAft>
              <a:buFont typeface="Arial" panose="020B0604020202020204" pitchFamily="34" charset="0"/>
              <a:buChar char="→"/>
            </a:pPr>
            <a:r>
              <a:rPr lang="en-US" sz="1050" dirty="0">
                <a:solidFill>
                  <a:schemeClr val="tx1"/>
                </a:solidFill>
              </a:rPr>
              <a:t>Assuming cost of post acute IV and wound care at $2K/day </a:t>
            </a:r>
            <a:r>
              <a:rPr lang="en-US" sz="1050" b="1" dirty="0">
                <a:solidFill>
                  <a:srgbClr val="FF0000"/>
                </a:solidFill>
              </a:rPr>
              <a:t>the program saved $5M in ACH cost for 57 patients</a:t>
            </a:r>
          </a:p>
          <a:p>
            <a:pPr marL="214313" indent="-214313">
              <a:spcAft>
                <a:spcPts val="450"/>
              </a:spcAft>
              <a:buFont typeface="Arial" panose="020B0604020202020204" pitchFamily="34" charset="0"/>
              <a:buChar char="→"/>
            </a:pPr>
            <a:r>
              <a:rPr lang="en-US" sz="1200" dirty="0">
                <a:solidFill>
                  <a:schemeClr val="tx1"/>
                </a:solidFill>
              </a:rPr>
              <a:t>Assuming L4 cost at $750/day</a:t>
            </a:r>
            <a:r>
              <a:rPr lang="en-US" sz="1200" b="1" dirty="0">
                <a:solidFill>
                  <a:srgbClr val="FF0000"/>
                </a:solidFill>
              </a:rPr>
              <a:t>, </a:t>
            </a:r>
            <a:r>
              <a:rPr lang="en-US" sz="1050" b="1" dirty="0">
                <a:solidFill>
                  <a:srgbClr val="FF0000"/>
                </a:solidFill>
              </a:rPr>
              <a:t>the cost to the BHMCO was $2M for 57 patients</a:t>
            </a:r>
          </a:p>
          <a:p>
            <a:pPr marL="214313" indent="-214313">
              <a:spcAft>
                <a:spcPts val="450"/>
              </a:spcAft>
              <a:buFont typeface="Arial" panose="020B0604020202020204" pitchFamily="34" charset="0"/>
              <a:buChar char="→"/>
            </a:pPr>
            <a:r>
              <a:rPr lang="en-US" sz="1050" b="1" dirty="0">
                <a:solidFill>
                  <a:srgbClr val="FF0000"/>
                </a:solidFill>
              </a:rPr>
              <a:t>The net savings to the Medicaid system is $3M </a:t>
            </a:r>
            <a:r>
              <a:rPr lang="en-US" sz="1050" dirty="0">
                <a:solidFill>
                  <a:schemeClr val="tx1"/>
                </a:solidFill>
              </a:rPr>
              <a:t> </a:t>
            </a:r>
            <a:r>
              <a:rPr lang="en-US" sz="1200" dirty="0">
                <a:solidFill>
                  <a:schemeClr val="tx1"/>
                </a:solidFill>
              </a:rPr>
              <a:t>and </a:t>
            </a:r>
            <a:r>
              <a:rPr lang="en-US" sz="1200" u="sng" dirty="0">
                <a:solidFill>
                  <a:schemeClr val="tx1"/>
                </a:solidFill>
              </a:rPr>
              <a:t>34 of the 57 individuals stepping down</a:t>
            </a:r>
            <a:r>
              <a:rPr lang="en-US" sz="1200" dirty="0">
                <a:solidFill>
                  <a:schemeClr val="tx1"/>
                </a:solidFill>
              </a:rPr>
              <a:t> to receive additional rehab services.</a:t>
            </a:r>
          </a:p>
          <a:p>
            <a:pPr marL="214313" indent="-214313">
              <a:spcAft>
                <a:spcPts val="450"/>
              </a:spcAft>
              <a:buFont typeface="Arial" panose="020B0604020202020204" pitchFamily="34" charset="0"/>
              <a:buChar char="→"/>
            </a:pPr>
            <a:r>
              <a:rPr lang="en-US" sz="1200" dirty="0">
                <a:solidFill>
                  <a:schemeClr val="tx1"/>
                </a:solidFill>
              </a:rPr>
              <a:t>Additional cost savings by lower readmission rate for this population due to completing treatment in L4 setting and 60% stepping down</a:t>
            </a:r>
          </a:p>
          <a:p>
            <a:pPr marL="214313" indent="-214313">
              <a:spcAft>
                <a:spcPts val="450"/>
              </a:spcAft>
              <a:buFont typeface="Arial" panose="020B0604020202020204" pitchFamily="34" charset="0"/>
              <a:buChar char="→"/>
            </a:pPr>
            <a:r>
              <a:rPr lang="en-US" sz="1200" dirty="0">
                <a:solidFill>
                  <a:schemeClr val="tx1"/>
                </a:solidFill>
              </a:rPr>
              <a:t>Assuming there is demand for the open bed for a medical admission of $15,000/case with a 5-day LOS = 493 new case capacity for </a:t>
            </a:r>
            <a:r>
              <a:rPr lang="en-US" sz="1050" b="1" dirty="0">
                <a:solidFill>
                  <a:srgbClr val="FF0000"/>
                </a:solidFill>
              </a:rPr>
              <a:t>$7.4M additional incremental revenue for the acute care hospitals</a:t>
            </a:r>
          </a:p>
        </p:txBody>
      </p:sp>
      <p:pic>
        <p:nvPicPr>
          <p:cNvPr id="3" name="Picture 2"/>
          <p:cNvPicPr>
            <a:picLocks noChangeAspect="1"/>
          </p:cNvPicPr>
          <p:nvPr/>
        </p:nvPicPr>
        <p:blipFill rotWithShape="1">
          <a:blip r:embed="rId3"/>
          <a:srcRect l="34569" t="30920" r="55258" b="55594"/>
          <a:stretch/>
        </p:blipFill>
        <p:spPr>
          <a:xfrm rot="20515291">
            <a:off x="1778881" y="832148"/>
            <a:ext cx="1192919" cy="444817"/>
          </a:xfrm>
          <a:prstGeom prst="rect">
            <a:avLst/>
          </a:prstGeom>
        </p:spPr>
      </p:pic>
      <p:sp>
        <p:nvSpPr>
          <p:cNvPr id="5" name="AutoShape 2" descr="https://powerpoint.officeapps.live.com/pods/GetClipboardImage.ashx?Id=cb646f04-4ef3-4aff-84bc-4e360cfc1903&amp;DC=GB4&amp;pkey=97604890-2078-4a00-b85c-1dec895e9114&amp;wdwaccluster=GB4"/>
          <p:cNvSpPr>
            <a:spLocks noChangeAspect="1" noChangeArrowheads="1"/>
          </p:cNvSpPr>
          <p:nvPr/>
        </p:nvSpPr>
        <p:spPr bwMode="auto">
          <a:xfrm>
            <a:off x="159544"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a:p>
        </p:txBody>
      </p:sp>
      <p:sp>
        <p:nvSpPr>
          <p:cNvPr id="6" name="AutoShape 4" descr="https://powerpoint.officeapps.live.com/pods/GetClipboardImage.ashx?Id=cb646f04-4ef3-4aff-84bc-4e360cfc1903&amp;DC=GB4&amp;pkey=97604890-2078-4a00-b85c-1dec895e9114&amp;wdwaccluster=GB4"/>
          <p:cNvSpPr>
            <a:spLocks noChangeAspect="1" noChangeArrowheads="1"/>
          </p:cNvSpPr>
          <p:nvPr/>
        </p:nvSpPr>
        <p:spPr bwMode="auto">
          <a:xfrm>
            <a:off x="273844"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a:p>
        </p:txBody>
      </p:sp>
      <p:sp>
        <p:nvSpPr>
          <p:cNvPr id="7" name="Footer Placeholder 6">
            <a:extLst>
              <a:ext uri="{FF2B5EF4-FFF2-40B4-BE49-F238E27FC236}">
                <a16:creationId xmlns:a16="http://schemas.microsoft.com/office/drawing/2014/main" id="{41D6BC85-AFCD-3EF2-CDE6-41ABB3253DA2}"/>
              </a:ext>
            </a:extLst>
          </p:cNvPr>
          <p:cNvSpPr>
            <a:spLocks noGrp="1"/>
          </p:cNvSpPr>
          <p:nvPr>
            <p:ph type="ftr" sz="quarter" idx="11"/>
          </p:nvPr>
        </p:nvSpPr>
        <p:spPr/>
        <p:txBody>
          <a:bodyPr/>
          <a:lstStyle/>
          <a:p>
            <a:r>
              <a:rPr lang="en-US"/>
              <a:t>DRAFT - for discussion purposes only</a:t>
            </a:r>
          </a:p>
        </p:txBody>
      </p:sp>
      <p:sp>
        <p:nvSpPr>
          <p:cNvPr id="10" name="TextBox 9">
            <a:extLst>
              <a:ext uri="{FF2B5EF4-FFF2-40B4-BE49-F238E27FC236}">
                <a16:creationId xmlns:a16="http://schemas.microsoft.com/office/drawing/2014/main" id="{B741F9C9-5770-74CB-97D0-AAF6829B1C5C}"/>
              </a:ext>
            </a:extLst>
          </p:cNvPr>
          <p:cNvSpPr txBox="1"/>
          <p:nvPr/>
        </p:nvSpPr>
        <p:spPr>
          <a:xfrm>
            <a:off x="6665416" y="1196340"/>
            <a:ext cx="1700855" cy="507831"/>
          </a:xfrm>
          <a:prstGeom prst="rect">
            <a:avLst/>
          </a:prstGeom>
          <a:noFill/>
        </p:spPr>
        <p:txBody>
          <a:bodyPr wrap="square" rtlCol="0">
            <a:spAutoFit/>
          </a:bodyPr>
          <a:lstStyle/>
          <a:p>
            <a:r>
              <a:rPr lang="en-US" sz="900" dirty="0"/>
              <a:t>* 1 individual left PDD before community links could be made</a:t>
            </a:r>
          </a:p>
        </p:txBody>
      </p:sp>
    </p:spTree>
    <p:extLst>
      <p:ext uri="{BB962C8B-B14F-4D97-AF65-F5344CB8AC3E}">
        <p14:creationId xmlns:p14="http://schemas.microsoft.com/office/powerpoint/2010/main" val="14948404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E4EF-F759-ABBD-0339-842CCAD4984A}"/>
              </a:ext>
            </a:extLst>
          </p:cNvPr>
          <p:cNvSpPr>
            <a:spLocks noGrp="1"/>
          </p:cNvSpPr>
          <p:nvPr>
            <p:ph type="title"/>
          </p:nvPr>
        </p:nvSpPr>
        <p:spPr/>
        <p:txBody>
          <a:bodyPr/>
          <a:lstStyle/>
          <a:p>
            <a:r>
              <a:rPr lang="en-US" dirty="0"/>
              <a:t>Participant Story</a:t>
            </a:r>
          </a:p>
        </p:txBody>
      </p:sp>
      <p:pic>
        <p:nvPicPr>
          <p:cNvPr id="4" name="AT HPAU STORY">
            <a:hlinkClick r:id="" action="ppaction://media"/>
            <a:extLst>
              <a:ext uri="{FF2B5EF4-FFF2-40B4-BE49-F238E27FC236}">
                <a16:creationId xmlns:a16="http://schemas.microsoft.com/office/drawing/2014/main" id="{9704FD55-0D95-5B21-D73A-5F55E33A4FEB}"/>
              </a:ext>
            </a:extLst>
          </p:cNvPr>
          <p:cNvPicPr>
            <a:picLocks noGrp="1" noChangeAspect="1"/>
          </p:cNvPicPr>
          <p:nvPr>
            <p:ph idx="1"/>
            <a:audioFile r:link="rId1"/>
            <p:extLst>
              <p:ext uri="{DAA4B4D4-6D71-4841-9C94-3DE7FCFB9230}">
                <p14:media xmlns:p14="http://schemas.microsoft.com/office/powerpoint/2010/main" r:embed="rId2">
                  <p14:trim st="6238"/>
                </p14:media>
              </p:ext>
            </p:extLst>
          </p:nvPr>
        </p:nvPicPr>
        <p:blipFill>
          <a:blip r:embed="rId5"/>
          <a:stretch>
            <a:fillRect/>
          </a:stretch>
        </p:blipFill>
        <p:spPr>
          <a:xfrm>
            <a:off x="3444338" y="1240979"/>
            <a:ext cx="1989772" cy="1989772"/>
          </a:xfrm>
        </p:spPr>
      </p:pic>
      <p:sp>
        <p:nvSpPr>
          <p:cNvPr id="3" name="TextBox 2">
            <a:extLst>
              <a:ext uri="{FF2B5EF4-FFF2-40B4-BE49-F238E27FC236}">
                <a16:creationId xmlns:a16="http://schemas.microsoft.com/office/drawing/2014/main" id="{15596547-88F4-6367-3A7A-916D2061B694}"/>
              </a:ext>
            </a:extLst>
          </p:cNvPr>
          <p:cNvSpPr txBox="1"/>
          <p:nvPr/>
        </p:nvSpPr>
        <p:spPr>
          <a:xfrm>
            <a:off x="2915224" y="3440856"/>
            <a:ext cx="3048000" cy="461665"/>
          </a:xfrm>
          <a:prstGeom prst="rect">
            <a:avLst/>
          </a:prstGeom>
          <a:noFill/>
        </p:spPr>
        <p:txBody>
          <a:bodyPr wrap="square" rtlCol="0">
            <a:spAutoFit/>
          </a:bodyPr>
          <a:lstStyle/>
          <a:p>
            <a:pPr algn="ctr"/>
            <a:r>
              <a:rPr lang="en-US" i="1" dirty="0">
                <a:solidFill>
                  <a:srgbClr val="7030A0"/>
                </a:solidFill>
              </a:rPr>
              <a:t>In their own words</a:t>
            </a:r>
          </a:p>
          <a:p>
            <a:pPr algn="ctr"/>
            <a:r>
              <a:rPr lang="en-US" sz="1000" i="1" dirty="0">
                <a:solidFill>
                  <a:srgbClr val="7030A0"/>
                </a:solidFill>
              </a:rPr>
              <a:t>approx 2 mins</a:t>
            </a:r>
          </a:p>
        </p:txBody>
      </p:sp>
    </p:spTree>
    <p:extLst>
      <p:ext uri="{BB962C8B-B14F-4D97-AF65-F5344CB8AC3E}">
        <p14:creationId xmlns:p14="http://schemas.microsoft.com/office/powerpoint/2010/main" val="103762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638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4"/>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 name="Shape 14">
            <a:extLst>
              <a:ext uri="{FF2B5EF4-FFF2-40B4-BE49-F238E27FC236}">
                <a16:creationId xmlns:a16="http://schemas.microsoft.com/office/drawing/2014/main" id="{4D211C08-88DC-4568-973E-CFD20A59FB98}"/>
              </a:ext>
            </a:extLst>
          </p:cNvPr>
          <p:cNvSpPr txBox="1"/>
          <p:nvPr/>
        </p:nvSpPr>
        <p:spPr>
          <a:xfrm>
            <a:off x="1150775" y="1285155"/>
            <a:ext cx="6923315" cy="2034366"/>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500" b="1" i="0" u="none" strike="noStrike" kern="0" cap="none" spc="0" normalizeH="0" baseline="0" noProof="0" dirty="0">
                <a:ln>
                  <a:noFill/>
                </a:ln>
                <a:solidFill>
                  <a:srgbClr val="FFFFFF"/>
                </a:solidFill>
                <a:effectLst/>
                <a:uLnTx/>
                <a:uFillTx/>
                <a:latin typeface="Montserrat"/>
                <a:ea typeface="Montserrat"/>
                <a:cs typeface="Montserrat"/>
                <a:sym typeface="Montserrat"/>
              </a:rPr>
              <a:t>Thank You</a:t>
            </a:r>
          </a:p>
        </p:txBody>
      </p:sp>
    </p:spTree>
    <p:extLst>
      <p:ext uri="{BB962C8B-B14F-4D97-AF65-F5344CB8AC3E}">
        <p14:creationId xmlns:p14="http://schemas.microsoft.com/office/powerpoint/2010/main" val="8516666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 name="Shape 14">
            <a:extLst>
              <a:ext uri="{FF2B5EF4-FFF2-40B4-BE49-F238E27FC236}">
                <a16:creationId xmlns:a16="http://schemas.microsoft.com/office/drawing/2014/main" id="{4D211C08-88DC-4568-973E-CFD20A59FB98}"/>
              </a:ext>
            </a:extLst>
          </p:cNvPr>
          <p:cNvSpPr txBox="1"/>
          <p:nvPr/>
        </p:nvSpPr>
        <p:spPr>
          <a:xfrm>
            <a:off x="1150775" y="1285155"/>
            <a:ext cx="6923315" cy="2034366"/>
          </a:xfrm>
          <a:prstGeom prst="rect">
            <a:avLst/>
          </a:prstGeom>
          <a:noFill/>
          <a:ln>
            <a:noFill/>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0" b="1" i="0" u="none" strike="noStrike" kern="0" cap="none" spc="0" normalizeH="0" baseline="0" noProof="0" dirty="0">
                <a:ln>
                  <a:noFill/>
                </a:ln>
                <a:solidFill>
                  <a:srgbClr val="FFFFFF"/>
                </a:solidFill>
                <a:effectLst/>
                <a:uLnTx/>
                <a:uFillTx/>
                <a:latin typeface="Montserrat"/>
                <a:ea typeface="Montserrat"/>
                <a:cs typeface="Montserrat"/>
                <a:sym typeface="Montserrat"/>
              </a:rPr>
              <a:t>APPENDIX</a:t>
            </a:r>
          </a:p>
        </p:txBody>
      </p:sp>
    </p:spTree>
    <p:extLst>
      <p:ext uri="{BB962C8B-B14F-4D97-AF65-F5344CB8AC3E}">
        <p14:creationId xmlns:p14="http://schemas.microsoft.com/office/powerpoint/2010/main" val="13050997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E7223-F226-1FC1-89A1-80A162FBB6D8}"/>
              </a:ext>
            </a:extLst>
          </p:cNvPr>
          <p:cNvSpPr>
            <a:spLocks noGrp="1"/>
          </p:cNvSpPr>
          <p:nvPr>
            <p:ph type="title"/>
          </p:nvPr>
        </p:nvSpPr>
        <p:spPr>
          <a:xfrm>
            <a:off x="1089660" y="429752"/>
            <a:ext cx="7166700" cy="546300"/>
          </a:xfrm>
        </p:spPr>
        <p:txBody>
          <a:bodyPr/>
          <a:lstStyle/>
          <a:p>
            <a:r>
              <a:rPr lang="en-US" dirty="0">
                <a:solidFill>
                  <a:schemeClr val="tx1"/>
                </a:solidFill>
              </a:rPr>
              <a:t>References</a:t>
            </a:r>
          </a:p>
        </p:txBody>
      </p:sp>
      <p:sp>
        <p:nvSpPr>
          <p:cNvPr id="3" name="Text Placeholder 2">
            <a:extLst>
              <a:ext uri="{FF2B5EF4-FFF2-40B4-BE49-F238E27FC236}">
                <a16:creationId xmlns:a16="http://schemas.microsoft.com/office/drawing/2014/main" id="{E249A39B-6050-C659-08D8-B2DD8C213520}"/>
              </a:ext>
            </a:extLst>
          </p:cNvPr>
          <p:cNvSpPr>
            <a:spLocks noGrp="1"/>
          </p:cNvSpPr>
          <p:nvPr>
            <p:ph type="body" idx="1"/>
          </p:nvPr>
        </p:nvSpPr>
        <p:spPr>
          <a:xfrm>
            <a:off x="202020" y="965427"/>
            <a:ext cx="8941980" cy="3212645"/>
          </a:xfrm>
        </p:spPr>
        <p:txBody>
          <a:bodyPr/>
          <a:lstStyle/>
          <a:p>
            <a:pPr marL="292100" indent="-239713">
              <a:buFont typeface="Open Sans"/>
              <a:buAutoNum type="arabicPeriod"/>
            </a:pPr>
            <a:r>
              <a:rPr lang="en-US" sz="1200" dirty="0">
                <a:solidFill>
                  <a:schemeClr val="tx1"/>
                </a:solidFill>
              </a:rPr>
              <a:t>Cahn, B. A., Bartholomew, T. S., Patel, H. P., </a:t>
            </a:r>
            <a:r>
              <a:rPr lang="en-US" sz="1200" dirty="0" err="1">
                <a:solidFill>
                  <a:schemeClr val="tx1"/>
                </a:solidFill>
              </a:rPr>
              <a:t>Pastar</a:t>
            </a:r>
            <a:r>
              <a:rPr lang="en-US" sz="1200" dirty="0">
                <a:solidFill>
                  <a:schemeClr val="tx1"/>
                </a:solidFill>
              </a:rPr>
              <a:t>, I., </a:t>
            </a:r>
            <a:r>
              <a:rPr lang="en-US" sz="1200" dirty="0" err="1">
                <a:solidFill>
                  <a:schemeClr val="tx1"/>
                </a:solidFill>
              </a:rPr>
              <a:t>Tookes</a:t>
            </a:r>
            <a:r>
              <a:rPr lang="en-US" sz="1200" dirty="0">
                <a:solidFill>
                  <a:schemeClr val="tx1"/>
                </a:solidFill>
              </a:rPr>
              <a:t>, H. E., &amp; Lev-Tov, H. (2021). Correlates of injection-related wounds and skin infections amongst persons who inject drugs and use a syringe service </a:t>
            </a:r>
            <a:r>
              <a:rPr lang="en-US" sz="1200" dirty="0" err="1">
                <a:solidFill>
                  <a:schemeClr val="tx1"/>
                </a:solidFill>
              </a:rPr>
              <a:t>programme</a:t>
            </a:r>
            <a:r>
              <a:rPr lang="en-US" sz="1200" dirty="0">
                <a:solidFill>
                  <a:schemeClr val="tx1"/>
                </a:solidFill>
              </a:rPr>
              <a:t>: A single center study. International wound journal, 18(5), 701–707. </a:t>
            </a:r>
            <a:r>
              <a:rPr lang="en-US" sz="1200" dirty="0">
                <a:solidFill>
                  <a:schemeClr val="tx1"/>
                </a:solidFill>
                <a:hlinkClick r:id="rId3">
                  <a:extLst>
                    <a:ext uri="{A12FA001-AC4F-418D-AE19-62706E023703}">
                      <ahyp:hlinkClr xmlns:ahyp="http://schemas.microsoft.com/office/drawing/2018/hyperlinkcolor" val="tx"/>
                    </a:ext>
                  </a:extLst>
                </a:hlinkClick>
              </a:rPr>
              <a:t>https://doi.org/10.1111/iwj.1</a:t>
            </a:r>
            <a:r>
              <a:rPr lang="en-US" sz="1200" dirty="0">
                <a:solidFill>
                  <a:schemeClr val="tx1"/>
                </a:solidFill>
                <a:hlinkClick r:id="rId4">
                  <a:extLst>
                    <a:ext uri="{A12FA001-AC4F-418D-AE19-62706E023703}">
                      <ahyp:hlinkClr xmlns:ahyp="http://schemas.microsoft.com/office/drawing/2018/hyperlinkcolor" val="tx"/>
                    </a:ext>
                  </a:extLst>
                </a:hlinkClick>
              </a:rPr>
              <a:t>3572https://www.ncbi.nlm.nih.gov/pmc/articles/PMC8450795/</a:t>
            </a:r>
            <a:r>
              <a:rPr lang="en-US" sz="1200" dirty="0">
                <a:solidFill>
                  <a:schemeClr val="tx1"/>
                </a:solidFill>
              </a:rPr>
              <a:t>  </a:t>
            </a:r>
          </a:p>
          <a:p>
            <a:pPr marL="292100" indent="-239713">
              <a:buFont typeface="Open Sans"/>
              <a:buAutoNum type="arabicPeriod"/>
            </a:pPr>
            <a:r>
              <a:rPr lang="en-US" sz="1200" dirty="0">
                <a:solidFill>
                  <a:schemeClr val="tx1"/>
                </a:solidFill>
              </a:rPr>
              <a:t>City of Philadelphia OD Stat. (2022). City of Philadelphia Overdose Fatality Review. </a:t>
            </a:r>
            <a:r>
              <a:rPr lang="en-US" sz="1200" dirty="0">
                <a:hlinkClick r:id="rId5"/>
              </a:rPr>
              <a:t>https://www.phila.gov/media/20220713130058/OD-Stat-Annual-Report-2021-FINAL.pdf</a:t>
            </a:r>
            <a:r>
              <a:rPr lang="en-US" sz="1200" dirty="0"/>
              <a:t> </a:t>
            </a:r>
          </a:p>
          <a:p>
            <a:pPr marL="292100" indent="-239713">
              <a:buAutoNum type="arabicPeriod"/>
            </a:pPr>
            <a:r>
              <a:rPr lang="en-US" sz="1200" dirty="0" err="1">
                <a:solidFill>
                  <a:schemeClr val="tx1"/>
                </a:solidFill>
              </a:rPr>
              <a:t>Geirsson</a:t>
            </a:r>
            <a:r>
              <a:rPr lang="en-US" sz="1200" dirty="0">
                <a:solidFill>
                  <a:schemeClr val="tx1"/>
                </a:solidFill>
              </a:rPr>
              <a:t> A, et al. </a:t>
            </a:r>
            <a:r>
              <a:rPr lang="en-US" sz="1200" dirty="0">
                <a:solidFill>
                  <a:schemeClr val="tx1"/>
                </a:solidFill>
                <a:hlinkClick r:id="rId6">
                  <a:extLst>
                    <a:ext uri="{A12FA001-AC4F-418D-AE19-62706E023703}">
                      <ahyp:hlinkClr xmlns:ahyp="http://schemas.microsoft.com/office/drawing/2018/hyperlinkcolor" val="tx"/>
                    </a:ext>
                  </a:extLst>
                </a:hlinkClick>
              </a:rPr>
              <a:t>The evolving burden of drug use: Associated infective endocarditis in the United States.</a:t>
            </a:r>
            <a:r>
              <a:rPr lang="en-US" sz="1200" dirty="0">
                <a:solidFill>
                  <a:schemeClr val="tx1"/>
                </a:solidFill>
              </a:rPr>
              <a:t> The Annals of Thoracic Surgery. 2020;110:1185.</a:t>
            </a:r>
          </a:p>
          <a:p>
            <a:pPr marL="292100" indent="-239713">
              <a:buFont typeface="Open Sans"/>
              <a:buAutoNum type="arabicPeriod"/>
            </a:pPr>
            <a:r>
              <a:rPr lang="en-US" sz="1200" dirty="0">
                <a:solidFill>
                  <a:schemeClr val="tx1"/>
                </a:solidFill>
              </a:rPr>
              <a:t>Mayo Clinic. (2020). Drug use impacts the care required by patients with infective endocarditis. Retrieved from https//www.mayoclinic.org/medical-professionals/cardiovascular-diseases/news/drug-use-impacts-the-care-required-by-patients-with-infective-endocarditis/mac-20504365  </a:t>
            </a:r>
          </a:p>
          <a:p>
            <a:pPr marL="292100" indent="-239713">
              <a:buAutoNum type="arabicPeriod"/>
            </a:pPr>
            <a:r>
              <a:rPr lang="en-US" sz="1200" dirty="0">
                <a:solidFill>
                  <a:schemeClr val="tx1"/>
                </a:solidFill>
              </a:rPr>
              <a:t>U.S. Department of Housing and Urban Development. (2022). HUD 2022 Continuum of Care Homeless Assistance Programs Homeless Populations and Subpopulation. Retrieve on 4/18/2023 from  </a:t>
            </a:r>
            <a:r>
              <a:rPr lang="en-US" sz="1200" dirty="0">
                <a:hlinkClick r:id="rId7"/>
              </a:rPr>
              <a:t>https://files.hudexchange.info/reports/published/CoC_PopSub_CoC_PA-500-2022_PA_2022.pdf</a:t>
            </a:r>
            <a:r>
              <a:rPr lang="en-US" sz="1200" dirty="0"/>
              <a:t> </a:t>
            </a:r>
          </a:p>
          <a:p>
            <a:pPr marL="292100" indent="-239713">
              <a:buAutoNum type="arabicPeriod"/>
            </a:pPr>
            <a:endParaRPr lang="en-US" sz="1200" dirty="0"/>
          </a:p>
          <a:p>
            <a:pPr marL="292100" indent="-239713">
              <a:buAutoNum type="arabicPeriod"/>
            </a:pPr>
            <a:endParaRPr lang="en-US" sz="1200" dirty="0"/>
          </a:p>
          <a:p>
            <a:pPr marL="292100" indent="-239713">
              <a:buAutoNum type="arabicPeriod"/>
            </a:pPr>
            <a:endParaRPr lang="en-US" sz="1200" dirty="0"/>
          </a:p>
          <a:p>
            <a:endParaRPr lang="en-US" dirty="0"/>
          </a:p>
        </p:txBody>
      </p:sp>
    </p:spTree>
    <p:extLst>
      <p:ext uri="{BB962C8B-B14F-4D97-AF65-F5344CB8AC3E}">
        <p14:creationId xmlns:p14="http://schemas.microsoft.com/office/powerpoint/2010/main" val="1145142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 name="TextBox 2"/>
          <p:cNvSpPr txBox="1"/>
          <p:nvPr/>
        </p:nvSpPr>
        <p:spPr>
          <a:xfrm>
            <a:off x="0" y="1523370"/>
            <a:ext cx="9144000" cy="144655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sym typeface="Arial"/>
              </a:rPr>
              <a:t>Innovative Solution #1</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3200" dirty="0">
                <a:solidFill>
                  <a:srgbClr val="FFAB40">
                    <a:lumMod val="60000"/>
                    <a:lumOff val="40000"/>
                  </a:srgbClr>
                </a:solidFill>
                <a:latin typeface="Calibri" panose="020F0502020204030204" pitchFamily="34" charset="0"/>
                <a:ea typeface="Calibri" panose="020F0502020204030204" pitchFamily="34" charset="0"/>
                <a:cs typeface="Calibri" panose="020F0502020204030204" pitchFamily="34" charset="0"/>
              </a:rPr>
              <a:t>Mobile Wound Care Vans</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3200" dirty="0">
                <a:solidFill>
                  <a:srgbClr val="FFAB40">
                    <a:lumMod val="60000"/>
                    <a:lumOff val="40000"/>
                  </a:srgbClr>
                </a:solidFill>
                <a:latin typeface="Calibri" panose="020F0502020204030204" pitchFamily="34" charset="0"/>
                <a:ea typeface="Calibri" panose="020F0502020204030204" pitchFamily="34" charset="0"/>
                <a:cs typeface="Calibri" panose="020F0502020204030204" pitchFamily="34" charset="0"/>
              </a:rPr>
              <a:t>May 2022 – January 2023</a:t>
            </a:r>
          </a:p>
        </p:txBody>
      </p:sp>
      <p:sp>
        <p:nvSpPr>
          <p:cNvPr id="2" name="Rectangle 1">
            <a:extLst>
              <a:ext uri="{FF2B5EF4-FFF2-40B4-BE49-F238E27FC236}">
                <a16:creationId xmlns:a16="http://schemas.microsoft.com/office/drawing/2014/main" id="{261710EB-53C1-F03D-6358-5E7D4846819D}"/>
              </a:ext>
            </a:extLst>
          </p:cNvPr>
          <p:cNvSpPr/>
          <p:nvPr/>
        </p:nvSpPr>
        <p:spPr>
          <a:xfrm>
            <a:off x="6612636" y="4672584"/>
            <a:ext cx="1801368" cy="475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Arial"/>
                <a:ea typeface="+mn-ea"/>
                <a:cs typeface="+mn-cs"/>
                <a:sym typeface="Arial"/>
              </a:rPr>
              <a:t>August 2023</a:t>
            </a:r>
          </a:p>
        </p:txBody>
      </p:sp>
    </p:spTree>
    <p:extLst>
      <p:ext uri="{BB962C8B-B14F-4D97-AF65-F5344CB8AC3E}">
        <p14:creationId xmlns:p14="http://schemas.microsoft.com/office/powerpoint/2010/main" val="1646183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99E36-BB0C-550B-D160-904F53BD169B}"/>
              </a:ext>
            </a:extLst>
          </p:cNvPr>
          <p:cNvSpPr>
            <a:spLocks noGrp="1"/>
          </p:cNvSpPr>
          <p:nvPr>
            <p:ph type="title"/>
          </p:nvPr>
        </p:nvSpPr>
        <p:spPr>
          <a:xfrm>
            <a:off x="193288" y="203093"/>
            <a:ext cx="8643973" cy="546300"/>
          </a:xfrm>
        </p:spPr>
        <p:txBody>
          <a:bodyPr/>
          <a:lstStyle/>
          <a:p>
            <a:r>
              <a:rPr lang="en-US" b="1" dirty="0"/>
              <a:t>Model: Mobile Wound Care Van</a:t>
            </a:r>
          </a:p>
        </p:txBody>
      </p:sp>
      <p:graphicFrame>
        <p:nvGraphicFramePr>
          <p:cNvPr id="4" name="Diagram 3">
            <a:extLst>
              <a:ext uri="{FF2B5EF4-FFF2-40B4-BE49-F238E27FC236}">
                <a16:creationId xmlns:a16="http://schemas.microsoft.com/office/drawing/2014/main" id="{772B41A4-CDB4-5517-230F-02F253BB9CBB}"/>
              </a:ext>
            </a:extLst>
          </p:cNvPr>
          <p:cNvGraphicFramePr/>
          <p:nvPr>
            <p:extLst>
              <p:ext uri="{D42A27DB-BD31-4B8C-83A1-F6EECF244321}">
                <p14:modId xmlns:p14="http://schemas.microsoft.com/office/powerpoint/2010/main" val="3637959693"/>
              </p:ext>
            </p:extLst>
          </p:nvPr>
        </p:nvGraphicFramePr>
        <p:xfrm>
          <a:off x="465443" y="1079500"/>
          <a:ext cx="8371818" cy="3492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0294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D6A6-6563-2086-C832-FE0464DE7E79}"/>
              </a:ext>
            </a:extLst>
          </p:cNvPr>
          <p:cNvSpPr>
            <a:spLocks noGrp="1"/>
          </p:cNvSpPr>
          <p:nvPr>
            <p:ph type="title"/>
          </p:nvPr>
        </p:nvSpPr>
        <p:spPr>
          <a:xfrm>
            <a:off x="245326" y="913762"/>
            <a:ext cx="7605133" cy="375107"/>
          </a:xfrm>
        </p:spPr>
        <p:txBody>
          <a:bodyPr/>
          <a:lstStyle/>
          <a:p>
            <a:r>
              <a:rPr lang="en-US" sz="2000" dirty="0">
                <a:latin typeface="Calibri" panose="020F0502020204030204" pitchFamily="34" charset="0"/>
                <a:ea typeface="Calibri" panose="020F0502020204030204" pitchFamily="34" charset="0"/>
                <a:cs typeface="Calibri" panose="020F0502020204030204" pitchFamily="34" charset="0"/>
              </a:rPr>
              <a:t>May 16, 2022-January 27, 2023 (256 days)</a:t>
            </a:r>
          </a:p>
        </p:txBody>
      </p:sp>
      <p:graphicFrame>
        <p:nvGraphicFramePr>
          <p:cNvPr id="4" name="Diagram 3">
            <a:extLst>
              <a:ext uri="{FF2B5EF4-FFF2-40B4-BE49-F238E27FC236}">
                <a16:creationId xmlns:a16="http://schemas.microsoft.com/office/drawing/2014/main" id="{CD8A193B-D1C4-F831-4E44-CE9B417DF356}"/>
              </a:ext>
            </a:extLst>
          </p:cNvPr>
          <p:cNvGraphicFramePr/>
          <p:nvPr>
            <p:extLst>
              <p:ext uri="{D42A27DB-BD31-4B8C-83A1-F6EECF244321}">
                <p14:modId xmlns:p14="http://schemas.microsoft.com/office/powerpoint/2010/main" val="2880527684"/>
              </p:ext>
            </p:extLst>
          </p:nvPr>
        </p:nvGraphicFramePr>
        <p:xfrm>
          <a:off x="2259982" y="1459362"/>
          <a:ext cx="6638692" cy="30425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7DBBF44F-8164-6D01-6A34-4F5ABA8E979F}"/>
              </a:ext>
            </a:extLst>
          </p:cNvPr>
          <p:cNvSpPr/>
          <p:nvPr/>
        </p:nvSpPr>
        <p:spPr>
          <a:xfrm>
            <a:off x="245326" y="1928721"/>
            <a:ext cx="1851103" cy="21038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sym typeface="Arial"/>
              </a:rPr>
              <a:t>2,129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sym typeface="Arial"/>
              </a:rPr>
              <a:t>Total # of wounds treated (all dressed)</a:t>
            </a:r>
            <a:endParaRPr kumimoji="0" lang="en-US" sz="1050" b="1"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3" name="Rectangle 2"/>
          <p:cNvSpPr/>
          <p:nvPr/>
        </p:nvSpPr>
        <p:spPr>
          <a:xfrm>
            <a:off x="105260" y="349615"/>
            <a:ext cx="5838340" cy="461665"/>
          </a:xfrm>
          <a:prstGeom prst="rect">
            <a:avLst/>
          </a:prstGeom>
        </p:spPr>
        <p:txBody>
          <a:bodyPr wrap="square">
            <a:spAutoFit/>
          </a:bodyPr>
          <a:lstStyle/>
          <a:p>
            <a:r>
              <a:rPr lang="en-US" sz="2400" b="1" dirty="0">
                <a:latin typeface="Calibri" panose="020F0502020204030204" pitchFamily="34" charset="0"/>
                <a:ea typeface="Calibri" panose="020F0502020204030204" pitchFamily="34" charset="0"/>
                <a:cs typeface="Calibri" panose="020F0502020204030204" pitchFamily="34" charset="0"/>
              </a:rPr>
              <a:t>Mobile Wound Care Van Program Outcomes</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73428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4">
            <a:extLst>
              <a:ext uri="{FF2B5EF4-FFF2-40B4-BE49-F238E27FC236}">
                <a16:creationId xmlns:a16="http://schemas.microsoft.com/office/drawing/2014/main" id="{A41BD4D6-ADB9-D424-B0AC-B3EDC4CD2717}"/>
              </a:ext>
            </a:extLst>
          </p:cNvPr>
          <p:cNvGraphicFramePr/>
          <p:nvPr>
            <p:extLst>
              <p:ext uri="{D42A27DB-BD31-4B8C-83A1-F6EECF244321}">
                <p14:modId xmlns:p14="http://schemas.microsoft.com/office/powerpoint/2010/main" val="197655962"/>
              </p:ext>
            </p:extLst>
          </p:nvPr>
        </p:nvGraphicFramePr>
        <p:xfrm>
          <a:off x="226422" y="1680047"/>
          <a:ext cx="6008171" cy="2579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0" name="Title 1">
            <a:extLst>
              <a:ext uri="{FF2B5EF4-FFF2-40B4-BE49-F238E27FC236}">
                <a16:creationId xmlns:a16="http://schemas.microsoft.com/office/drawing/2014/main" id="{01AE4B83-4EFF-ED5B-E579-085234D748D6}"/>
              </a:ext>
            </a:extLst>
          </p:cNvPr>
          <p:cNvSpPr txBox="1">
            <a:spLocks/>
          </p:cNvSpPr>
          <p:nvPr/>
        </p:nvSpPr>
        <p:spPr>
          <a:xfrm>
            <a:off x="2929522" y="2970025"/>
            <a:ext cx="601970" cy="516221"/>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44444"/>
              </a:buClr>
              <a:buSzPct val="100000"/>
              <a:buFont typeface="Montserrat"/>
              <a:buNone/>
              <a:defRPr sz="2400" b="0" i="0" u="none" strike="noStrike" cap="none">
                <a:solidFill>
                  <a:srgbClr val="444444"/>
                </a:solidFill>
                <a:latin typeface="Montserrat"/>
                <a:ea typeface="Montserrat"/>
                <a:cs typeface="Montserrat"/>
                <a:sym typeface="Montserrat"/>
              </a:defRPr>
            </a:lvl1pPr>
            <a:lvl2pPr lvl="1" rtl="0">
              <a:spcBef>
                <a:spcPts val="0"/>
              </a:spcBef>
              <a:buClr>
                <a:schemeClr val="dk1"/>
              </a:buClr>
              <a:buSzPct val="100000"/>
              <a:buNone/>
              <a:defRPr sz="2800">
                <a:solidFill>
                  <a:schemeClr val="dk1"/>
                </a:solidFill>
              </a:defRPr>
            </a:lvl2pPr>
            <a:lvl3pPr lvl="2" rtl="0">
              <a:spcBef>
                <a:spcPts val="0"/>
              </a:spcBef>
              <a:buClr>
                <a:schemeClr val="dk1"/>
              </a:buClr>
              <a:buSzPct val="100000"/>
              <a:buNone/>
              <a:defRPr sz="2800">
                <a:solidFill>
                  <a:schemeClr val="dk1"/>
                </a:solidFill>
              </a:defRPr>
            </a:lvl3pPr>
            <a:lvl4pPr lvl="3" rtl="0">
              <a:spcBef>
                <a:spcPts val="0"/>
              </a:spcBef>
              <a:buClr>
                <a:schemeClr val="dk1"/>
              </a:buClr>
              <a:buSzPct val="100000"/>
              <a:buNone/>
              <a:defRPr sz="2800">
                <a:solidFill>
                  <a:schemeClr val="dk1"/>
                </a:solidFill>
              </a:defRPr>
            </a:lvl4pPr>
            <a:lvl5pPr lvl="4" rtl="0">
              <a:spcBef>
                <a:spcPts val="0"/>
              </a:spcBef>
              <a:buClr>
                <a:schemeClr val="dk1"/>
              </a:buClr>
              <a:buSzPct val="100000"/>
              <a:buNone/>
              <a:defRPr sz="2800">
                <a:solidFill>
                  <a:schemeClr val="dk1"/>
                </a:solidFill>
              </a:defRPr>
            </a:lvl5pPr>
            <a:lvl6pPr lvl="5" rtl="0">
              <a:spcBef>
                <a:spcPts val="0"/>
              </a:spcBef>
              <a:buClr>
                <a:schemeClr val="dk1"/>
              </a:buClr>
              <a:buSzPct val="100000"/>
              <a:buNone/>
              <a:defRPr sz="2800">
                <a:solidFill>
                  <a:schemeClr val="dk1"/>
                </a:solidFill>
              </a:defRPr>
            </a:lvl6pPr>
            <a:lvl7pPr lvl="6" rtl="0">
              <a:spcBef>
                <a:spcPts val="0"/>
              </a:spcBef>
              <a:buClr>
                <a:schemeClr val="dk1"/>
              </a:buClr>
              <a:buSzPct val="100000"/>
              <a:buNone/>
              <a:defRPr sz="2800">
                <a:solidFill>
                  <a:schemeClr val="dk1"/>
                </a:solidFill>
              </a:defRPr>
            </a:lvl7pPr>
            <a:lvl8pPr lvl="7" rtl="0">
              <a:spcBef>
                <a:spcPts val="0"/>
              </a:spcBef>
              <a:buClr>
                <a:schemeClr val="dk1"/>
              </a:buClr>
              <a:buSzPct val="100000"/>
              <a:buNone/>
              <a:defRPr sz="2800">
                <a:solidFill>
                  <a:schemeClr val="dk1"/>
                </a:solidFill>
              </a:defRPr>
            </a:lvl8pPr>
            <a:lvl9pPr lvl="8" rtl="0">
              <a:spcBef>
                <a:spcPts val="0"/>
              </a:spcBef>
              <a:buClr>
                <a:schemeClr val="dk1"/>
              </a:buClr>
              <a:buSzPct val="100000"/>
              <a:buNone/>
              <a:defRPr sz="2800">
                <a:solidFill>
                  <a:schemeClr val="dk1"/>
                </a:solidFill>
              </a:defRPr>
            </a:lvl9pPr>
          </a:lstStyle>
          <a:p>
            <a:pPr marL="0" marR="0" lvl="0" indent="0" algn="l" defTabSz="914400" rtl="0" eaLnBrk="1" fontAlgn="auto" latinLnBrk="0" hangingPunct="1">
              <a:lnSpc>
                <a:spcPct val="100000"/>
              </a:lnSpc>
              <a:spcBef>
                <a:spcPts val="0"/>
              </a:spcBef>
              <a:spcAft>
                <a:spcPts val="0"/>
              </a:spcAft>
              <a:buClr>
                <a:srgbClr val="444444"/>
              </a:buClr>
              <a:buSzPct val="100000"/>
              <a:buFont typeface="Montserrat"/>
              <a:buNone/>
              <a:tabLst/>
              <a:defRPr/>
            </a:pPr>
            <a:r>
              <a:rPr kumimoji="0" lang="en-US" sz="2400" b="0" i="0" u="none" strike="noStrike" kern="0" cap="none" spc="0" normalizeH="0" baseline="0" noProof="0" dirty="0">
                <a:ln>
                  <a:noFill/>
                </a:ln>
                <a:solidFill>
                  <a:srgbClr val="444444"/>
                </a:solidFill>
                <a:effectLst/>
                <a:uLnTx/>
                <a:uFillTx/>
                <a:latin typeface="Montserrat"/>
                <a:sym typeface="Montserrat"/>
              </a:rPr>
              <a:t>vs.</a:t>
            </a:r>
          </a:p>
        </p:txBody>
      </p:sp>
      <p:sp>
        <p:nvSpPr>
          <p:cNvPr id="4" name="Rectangle 3"/>
          <p:cNvSpPr/>
          <p:nvPr/>
        </p:nvSpPr>
        <p:spPr>
          <a:xfrm>
            <a:off x="410903" y="532763"/>
            <a:ext cx="6235224" cy="523220"/>
          </a:xfrm>
          <a:prstGeom prst="rect">
            <a:avLst/>
          </a:prstGeom>
        </p:spPr>
        <p:txBody>
          <a:bodyPr wrap="square">
            <a:spAutoFit/>
          </a:bodyPr>
          <a:lstStyle/>
          <a:p>
            <a:r>
              <a:rPr lang="en-US" sz="2800" b="1" dirty="0">
                <a:latin typeface="Calibri" panose="020F0502020204030204" pitchFamily="34" charset="0"/>
                <a:ea typeface="Calibri" panose="020F0502020204030204" pitchFamily="34" charset="0"/>
                <a:cs typeface="Calibri" panose="020F0502020204030204" pitchFamily="34" charset="0"/>
              </a:rPr>
              <a:t>Mobile Wound Care Van Cost Savings</a:t>
            </a:r>
            <a:endParaRPr lang="en-US" sz="2800" dirty="0">
              <a:latin typeface="Calibri" panose="020F0502020204030204" pitchFamily="34" charset="0"/>
              <a:ea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33695887-1B90-70D1-F9E2-D641E1000275}"/>
              </a:ext>
            </a:extLst>
          </p:cNvPr>
          <p:cNvSpPr/>
          <p:nvPr/>
        </p:nvSpPr>
        <p:spPr>
          <a:xfrm>
            <a:off x="6400800" y="1569068"/>
            <a:ext cx="2743200" cy="28019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spcBef>
                <a:spcPts val="600"/>
              </a:spcBef>
              <a:buFont typeface="Wingdings" panose="05000000000000000000" pitchFamily="2" charset="2"/>
              <a:buChar char="à"/>
            </a:pPr>
            <a:r>
              <a:rPr lang="en-US" dirty="0">
                <a:solidFill>
                  <a:schemeClr val="tx1"/>
                </a:solidFill>
                <a:sym typeface="Wingdings" panose="05000000000000000000" pitchFamily="2" charset="2"/>
              </a:rPr>
              <a:t>Assuming a minimum of 1238 individuals treated would have sought treatment in the ED.</a:t>
            </a:r>
          </a:p>
          <a:p>
            <a:pPr marL="285750" indent="-285750">
              <a:spcBef>
                <a:spcPts val="600"/>
              </a:spcBef>
              <a:buFont typeface="Wingdings" panose="05000000000000000000" pitchFamily="2" charset="2"/>
              <a:buChar char="à"/>
            </a:pPr>
            <a:r>
              <a:rPr lang="en-US" dirty="0">
                <a:solidFill>
                  <a:schemeClr val="tx1"/>
                </a:solidFill>
                <a:sym typeface="Wingdings" panose="05000000000000000000" pitchFamily="2" charset="2"/>
              </a:rPr>
              <a:t>Assuming a </a:t>
            </a:r>
            <a:r>
              <a:rPr lang="en-US" b="1" dirty="0">
                <a:solidFill>
                  <a:srgbClr val="FF0000"/>
                </a:solidFill>
                <a:sym typeface="Wingdings" panose="05000000000000000000" pitchFamily="2" charset="2"/>
              </a:rPr>
              <a:t>$340 cost savings</a:t>
            </a:r>
            <a:r>
              <a:rPr lang="en-US" dirty="0">
                <a:solidFill>
                  <a:schemeClr val="tx1"/>
                </a:solidFill>
                <a:sym typeface="Wingdings" panose="05000000000000000000" pitchFamily="2" charset="2"/>
              </a:rPr>
              <a:t> per individual </a:t>
            </a:r>
          </a:p>
          <a:p>
            <a:pPr marL="285750" indent="-285750">
              <a:spcBef>
                <a:spcPts val="600"/>
              </a:spcBef>
              <a:buFont typeface="Wingdings" panose="05000000000000000000" pitchFamily="2" charset="2"/>
              <a:buChar char="à"/>
            </a:pPr>
            <a:r>
              <a:rPr lang="en-US" dirty="0">
                <a:solidFill>
                  <a:schemeClr val="tx1"/>
                </a:solidFill>
                <a:sym typeface="Wingdings" panose="05000000000000000000" pitchFamily="2" charset="2"/>
              </a:rPr>
              <a:t>Results in a savings in </a:t>
            </a:r>
            <a:br>
              <a:rPr lang="en-US" dirty="0">
                <a:solidFill>
                  <a:schemeClr val="tx1"/>
                </a:solidFill>
                <a:sym typeface="Wingdings" panose="05000000000000000000" pitchFamily="2" charset="2"/>
              </a:rPr>
            </a:br>
            <a:r>
              <a:rPr lang="en-US" dirty="0">
                <a:solidFill>
                  <a:schemeClr val="tx1"/>
                </a:solidFill>
                <a:sym typeface="Wingdings" panose="05000000000000000000" pitchFamily="2" charset="2"/>
              </a:rPr>
              <a:t>&lt; 9mo of </a:t>
            </a:r>
            <a:r>
              <a:rPr lang="en-US" b="1" dirty="0">
                <a:solidFill>
                  <a:srgbClr val="FF0000"/>
                </a:solidFill>
                <a:sym typeface="Wingdings" panose="05000000000000000000" pitchFamily="2" charset="2"/>
              </a:rPr>
              <a:t>$420,920</a:t>
            </a:r>
            <a:endParaRPr lang="en-US" b="1" dirty="0">
              <a:solidFill>
                <a:srgbClr val="FF0000"/>
              </a:solidFill>
            </a:endParaRPr>
          </a:p>
        </p:txBody>
      </p:sp>
    </p:spTree>
    <p:extLst>
      <p:ext uri="{BB962C8B-B14F-4D97-AF65-F5344CB8AC3E}">
        <p14:creationId xmlns:p14="http://schemas.microsoft.com/office/powerpoint/2010/main" val="3557755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 name="TextBox 2"/>
          <p:cNvSpPr txBox="1"/>
          <p:nvPr/>
        </p:nvSpPr>
        <p:spPr>
          <a:xfrm>
            <a:off x="0" y="1523370"/>
            <a:ext cx="9144000" cy="1323439"/>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sym typeface="Arial"/>
              </a:rPr>
              <a:t>Innovative Solution #2</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sym typeface="Arial"/>
              </a:rPr>
              <a:t>City of Philadelphia - Kensington</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3200" dirty="0">
                <a:solidFill>
                  <a:srgbClr val="FFAB40">
                    <a:lumMod val="60000"/>
                    <a:lumOff val="40000"/>
                  </a:srgbClr>
                </a:solidFill>
                <a:latin typeface="Calibri" panose="020F0502020204030204" pitchFamily="34" charset="0"/>
                <a:ea typeface="Calibri" panose="020F0502020204030204" pitchFamily="34" charset="0"/>
                <a:cs typeface="Calibri" panose="020F0502020204030204" pitchFamily="34" charset="0"/>
              </a:rPr>
              <a:t>100 Day Challenge</a:t>
            </a:r>
          </a:p>
        </p:txBody>
      </p:sp>
      <p:sp>
        <p:nvSpPr>
          <p:cNvPr id="2" name="Rectangle 1">
            <a:extLst>
              <a:ext uri="{FF2B5EF4-FFF2-40B4-BE49-F238E27FC236}">
                <a16:creationId xmlns:a16="http://schemas.microsoft.com/office/drawing/2014/main" id="{261710EB-53C1-F03D-6358-5E7D4846819D}"/>
              </a:ext>
            </a:extLst>
          </p:cNvPr>
          <p:cNvSpPr/>
          <p:nvPr/>
        </p:nvSpPr>
        <p:spPr>
          <a:xfrm>
            <a:off x="6612636" y="4672584"/>
            <a:ext cx="1801368" cy="475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Arial"/>
                <a:ea typeface="+mn-ea"/>
                <a:cs typeface="+mn-cs"/>
                <a:sym typeface="Arial"/>
              </a:rPr>
              <a:t>August 2023</a:t>
            </a:r>
          </a:p>
        </p:txBody>
      </p:sp>
    </p:spTree>
    <p:extLst>
      <p:ext uri="{BB962C8B-B14F-4D97-AF65-F5344CB8AC3E}">
        <p14:creationId xmlns:p14="http://schemas.microsoft.com/office/powerpoint/2010/main" val="1092381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86C1-14F5-790D-D8B5-E35890D0DF45}"/>
              </a:ext>
            </a:extLst>
          </p:cNvPr>
          <p:cNvSpPr>
            <a:spLocks noGrp="1"/>
          </p:cNvSpPr>
          <p:nvPr>
            <p:ph type="title"/>
          </p:nvPr>
        </p:nvSpPr>
        <p:spPr>
          <a:xfrm>
            <a:off x="628650" y="224036"/>
            <a:ext cx="7886700" cy="573482"/>
          </a:xfrm>
        </p:spPr>
        <p:txBody>
          <a:bodyPr/>
          <a:lstStyle/>
          <a:p>
            <a:r>
              <a:rPr lang="en-US" b="1" dirty="0">
                <a:latin typeface="Calibri" panose="020F0502020204030204" pitchFamily="34" charset="0"/>
                <a:ea typeface="Calibri" panose="020F0502020204030204" pitchFamily="34" charset="0"/>
                <a:cs typeface="Calibri" panose="020F0502020204030204" pitchFamily="34" charset="0"/>
              </a:rPr>
              <a:t>100 Day Challenge Outcomes</a:t>
            </a:r>
          </a:p>
        </p:txBody>
      </p:sp>
      <p:sp>
        <p:nvSpPr>
          <p:cNvPr id="6" name="TextBox 5">
            <a:extLst>
              <a:ext uri="{FF2B5EF4-FFF2-40B4-BE49-F238E27FC236}">
                <a16:creationId xmlns:a16="http://schemas.microsoft.com/office/drawing/2014/main" id="{DCAAB834-700E-C1FD-5395-672A6E52AB6F}"/>
              </a:ext>
            </a:extLst>
          </p:cNvPr>
          <p:cNvSpPr txBox="1"/>
          <p:nvPr/>
        </p:nvSpPr>
        <p:spPr>
          <a:xfrm>
            <a:off x="0" y="1551135"/>
            <a:ext cx="3870960" cy="2554545"/>
          </a:xfrm>
          <a:prstGeom prst="rect">
            <a:avLst/>
          </a:prstGeom>
          <a:noFill/>
        </p:spPr>
        <p:txBody>
          <a:bodyPr wrap="square" rtlCol="0">
            <a:spAutoFit/>
          </a:bodyPr>
          <a:lstStyle/>
          <a:p>
            <a:pPr>
              <a:spcAft>
                <a:spcPts val="1200"/>
              </a:spcAft>
            </a:pPr>
            <a:r>
              <a:rPr lang="en-US" b="1" dirty="0">
                <a:latin typeface="Calibri" panose="020F0502020204030204" pitchFamily="34" charset="0"/>
                <a:ea typeface="Calibri" panose="020F0502020204030204" pitchFamily="34" charset="0"/>
                <a:cs typeface="Calibri" panose="020F0502020204030204" pitchFamily="34" charset="0"/>
              </a:rPr>
              <a:t>TIME PERIOD: </a:t>
            </a:r>
            <a:r>
              <a:rPr lang="en-US" sz="1200" dirty="0">
                <a:latin typeface="Calibri" panose="020F0502020204030204" pitchFamily="34" charset="0"/>
                <a:ea typeface="Calibri" panose="020F0502020204030204" pitchFamily="34" charset="0"/>
                <a:cs typeface="Calibri" panose="020F0502020204030204" pitchFamily="34" charset="0"/>
              </a:rPr>
              <a:t>March 28, 2022 to July 5, 2022</a:t>
            </a:r>
          </a:p>
          <a:p>
            <a:r>
              <a:rPr lang="en-US" b="1" dirty="0">
                <a:latin typeface="Calibri" panose="020F0502020204030204" pitchFamily="34" charset="0"/>
                <a:ea typeface="Calibri" panose="020F0502020204030204" pitchFamily="34" charset="0"/>
                <a:cs typeface="Calibri" panose="020F0502020204030204" pitchFamily="34" charset="0"/>
              </a:rPr>
              <a:t>GOAL: </a:t>
            </a:r>
            <a:r>
              <a:rPr lang="en-US" sz="1200" dirty="0">
                <a:latin typeface="Calibri" panose="020F0502020204030204" pitchFamily="34" charset="0"/>
                <a:ea typeface="Calibri" panose="020F0502020204030204" pitchFamily="34" charset="0"/>
                <a:cs typeface="Calibri" panose="020F0502020204030204" pitchFamily="34" charset="0"/>
              </a:rPr>
              <a:t>Place 350 unique individuals in either a housing or treatment option funded through the City of Philadelphia in 100 days</a:t>
            </a:r>
          </a:p>
          <a:p>
            <a:pPr>
              <a:spcBef>
                <a:spcPts val="1200"/>
              </a:spcBef>
            </a:pPr>
            <a:r>
              <a:rPr lang="en-US" b="1" dirty="0">
                <a:latin typeface="Calibri" panose="020F0502020204030204" pitchFamily="34" charset="0"/>
                <a:ea typeface="Calibri" panose="020F0502020204030204" pitchFamily="34" charset="0"/>
                <a:cs typeface="Calibri" panose="020F0502020204030204" pitchFamily="34" charset="0"/>
              </a:rPr>
              <a:t>LOCATION: </a:t>
            </a:r>
            <a:r>
              <a:rPr lang="en-US" sz="1200" dirty="0">
                <a:latin typeface="Calibri" panose="020F0502020204030204" pitchFamily="34" charset="0"/>
                <a:ea typeface="Calibri" panose="020F0502020204030204" pitchFamily="34" charset="0"/>
                <a:cs typeface="Calibri" panose="020F0502020204030204" pitchFamily="34" charset="0"/>
              </a:rPr>
              <a:t>5 zip codes that make up Kensington</a:t>
            </a:r>
          </a:p>
          <a:p>
            <a:pPr>
              <a:spcBef>
                <a:spcPts val="1200"/>
              </a:spcBef>
            </a:pPr>
            <a:r>
              <a:rPr lang="en-US" b="1" dirty="0">
                <a:latin typeface="Calibri" panose="020F0502020204030204" pitchFamily="34" charset="0"/>
                <a:ea typeface="Calibri" panose="020F0502020204030204" pitchFamily="34" charset="0"/>
                <a:cs typeface="Calibri" panose="020F0502020204030204" pitchFamily="34" charset="0"/>
              </a:rPr>
              <a:t>WHO:</a:t>
            </a:r>
            <a:r>
              <a:rPr lang="en-US" sz="1200" dirty="0">
                <a:latin typeface="Calibri" panose="020F0502020204030204" pitchFamily="34" charset="0"/>
                <a:ea typeface="Calibri" panose="020F0502020204030204" pitchFamily="34" charset="0"/>
                <a:cs typeface="Calibri" panose="020F0502020204030204" pitchFamily="34" charset="0"/>
              </a:rPr>
              <a:t> Unsheltered individuals who have either been seen by an outreach worker more than twice and/or have been placed in the three specific shelters (Ife Wellness, ODAAT Encampment Respite, and Beacon House)</a:t>
            </a:r>
            <a:endParaRPr lang="en-US" b="1" dirty="0">
              <a:latin typeface="Calibri" panose="020F0502020204030204" pitchFamily="34" charset="0"/>
              <a:ea typeface="Calibri" panose="020F0502020204030204" pitchFamily="34" charset="0"/>
              <a:cs typeface="Calibri" panose="020F0502020204030204" pitchFamily="34" charset="0"/>
            </a:endParaRPr>
          </a:p>
          <a:p>
            <a:endParaRPr lang="en-US" b="1" dirty="0"/>
          </a:p>
        </p:txBody>
      </p:sp>
      <p:pic>
        <p:nvPicPr>
          <p:cNvPr id="7" name="Picture 6">
            <a:extLst>
              <a:ext uri="{FF2B5EF4-FFF2-40B4-BE49-F238E27FC236}">
                <a16:creationId xmlns:a16="http://schemas.microsoft.com/office/drawing/2014/main" id="{452D2479-3072-2D84-33C1-62679A35C9AE}"/>
              </a:ext>
            </a:extLst>
          </p:cNvPr>
          <p:cNvPicPr>
            <a:picLocks noChangeAspect="1"/>
          </p:cNvPicPr>
          <p:nvPr/>
        </p:nvPicPr>
        <p:blipFill rotWithShape="1">
          <a:blip r:embed="rId2"/>
          <a:srcRect l="21167" t="21634" r="24750" b="12446"/>
          <a:stretch/>
        </p:blipFill>
        <p:spPr>
          <a:xfrm>
            <a:off x="3870960" y="949293"/>
            <a:ext cx="5219700" cy="3578685"/>
          </a:xfrm>
          <a:prstGeom prst="rect">
            <a:avLst/>
          </a:prstGeom>
        </p:spPr>
      </p:pic>
    </p:spTree>
    <p:extLst>
      <p:ext uri="{BB962C8B-B14F-4D97-AF65-F5344CB8AC3E}">
        <p14:creationId xmlns:p14="http://schemas.microsoft.com/office/powerpoint/2010/main" val="2329654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6FB017-80CB-048E-AB6E-42FE74A93216}"/>
              </a:ext>
            </a:extLst>
          </p:cNvPr>
          <p:cNvSpPr>
            <a:spLocks noGrp="1"/>
          </p:cNvSpPr>
          <p:nvPr>
            <p:ph idx="1"/>
          </p:nvPr>
        </p:nvSpPr>
        <p:spPr>
          <a:xfrm>
            <a:off x="628650" y="903958"/>
            <a:ext cx="7886700" cy="2478069"/>
          </a:xfrm>
          <a:ln/>
        </p:spPr>
        <p:style>
          <a:lnRef idx="2">
            <a:schemeClr val="accent3">
              <a:shade val="15000"/>
            </a:schemeClr>
          </a:lnRef>
          <a:fillRef idx="1">
            <a:schemeClr val="accent3"/>
          </a:fillRef>
          <a:effectRef idx="0">
            <a:schemeClr val="accent3"/>
          </a:effectRef>
          <a:fontRef idx="minor">
            <a:schemeClr val="lt1"/>
          </a:fontRef>
        </p:style>
        <p:txBody>
          <a:bodyPr/>
          <a:lstStyle/>
          <a:p>
            <a:pPr algn="ctr"/>
            <a:r>
              <a:rPr lang="en-US" sz="3200" b="1" i="1" dirty="0">
                <a:solidFill>
                  <a:schemeClr val="bg1"/>
                </a:solidFill>
              </a:rPr>
              <a:t>One of the </a:t>
            </a:r>
            <a:r>
              <a:rPr lang="en-US" sz="3200" b="1" i="1" u="sng" dirty="0">
                <a:solidFill>
                  <a:schemeClr val="bg1"/>
                </a:solidFill>
              </a:rPr>
              <a:t>primary barriers </a:t>
            </a:r>
            <a:r>
              <a:rPr lang="en-US" sz="3200" b="1" i="1" dirty="0">
                <a:solidFill>
                  <a:schemeClr val="bg1"/>
                </a:solidFill>
              </a:rPr>
              <a:t>in placing individuals with SUD during the 100 Day Challenge was </a:t>
            </a:r>
            <a:r>
              <a:rPr lang="en-US" sz="3200" b="1" i="1" u="sng" dirty="0">
                <a:solidFill>
                  <a:schemeClr val="bg1"/>
                </a:solidFill>
              </a:rPr>
              <a:t>open wounds due to Xylazine.</a:t>
            </a:r>
          </a:p>
        </p:txBody>
      </p:sp>
    </p:spTree>
    <p:extLst>
      <p:ext uri="{BB962C8B-B14F-4D97-AF65-F5344CB8AC3E}">
        <p14:creationId xmlns:p14="http://schemas.microsoft.com/office/powerpoint/2010/main" val="2082079958"/>
      </p:ext>
    </p:extLst>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e618f34-a3a9-4c60-9e8c-013d224d6262" xsi:nil="true"/>
    <lcf76f155ced4ddcb4097134ff3c332f xmlns="aa273815-e1b6-45db-afed-e96eb579f15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27B437D4F94CA4BAAA98C7DFF5C10B1" ma:contentTypeVersion="14" ma:contentTypeDescription="Create a new document." ma:contentTypeScope="" ma:versionID="df4b0f810b657f190b9eaeef5ae51acd">
  <xsd:schema xmlns:xsd="http://www.w3.org/2001/XMLSchema" xmlns:xs="http://www.w3.org/2001/XMLSchema" xmlns:p="http://schemas.microsoft.com/office/2006/metadata/properties" xmlns:ns2="aa273815-e1b6-45db-afed-e96eb579f154" xmlns:ns3="7e618f34-a3a9-4c60-9e8c-013d224d6262" targetNamespace="http://schemas.microsoft.com/office/2006/metadata/properties" ma:root="true" ma:fieldsID="5e37f3f1c0d49b04fd2a901007adb980" ns2:_="" ns3:_="">
    <xsd:import namespace="aa273815-e1b6-45db-afed-e96eb579f154"/>
    <xsd:import namespace="7e618f34-a3a9-4c60-9e8c-013d224d626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273815-e1b6-45db-afed-e96eb579f1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9eb18d0-8512-43c1-978b-efa5dabb071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e618f34-a3a9-4c60-9e8c-013d224d626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0a76916-ceae-4453-b0db-02821a9e3415}" ma:internalName="TaxCatchAll" ma:showField="CatchAllData" ma:web="7e618f34-a3a9-4c60-9e8c-013d224d62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5157FE-E805-46F2-8790-5B59DF1ED5ED}">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aa273815-e1b6-45db-afed-e96eb579f154"/>
    <ds:schemaRef ds:uri="7e618f34-a3a9-4c60-9e8c-013d224d6262"/>
    <ds:schemaRef ds:uri="http://www.w3.org/XML/1998/namespace"/>
    <ds:schemaRef ds:uri="http://purl.org/dc/dcmitype/"/>
  </ds:schemaRefs>
</ds:datastoreItem>
</file>

<file path=customXml/itemProps2.xml><?xml version="1.0" encoding="utf-8"?>
<ds:datastoreItem xmlns:ds="http://schemas.openxmlformats.org/officeDocument/2006/customXml" ds:itemID="{5EBCD317-5DEB-4C81-A77C-4CAD0900E6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273815-e1b6-45db-afed-e96eb579f154"/>
    <ds:schemaRef ds:uri="7e618f34-a3a9-4c60-9e8c-013d224d62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2F1F12F-348F-4551-9DD5-14F9A1775C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25124</TotalTime>
  <Words>4900</Words>
  <Application>Microsoft Office PowerPoint</Application>
  <PresentationFormat>On-screen Show (16:9)</PresentationFormat>
  <Paragraphs>517</Paragraphs>
  <Slides>29</Slides>
  <Notes>23</Notes>
  <HiddenSlides>0</HiddenSlides>
  <MMClips>1</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29</vt:i4>
      </vt:variant>
    </vt:vector>
  </HeadingPairs>
  <TitlesOfParts>
    <vt:vector size="45" baseType="lpstr">
      <vt:lpstr>Arial</vt:lpstr>
      <vt:lpstr>Calibri</vt:lpstr>
      <vt:lpstr>Calibri Light</vt:lpstr>
      <vt:lpstr>Courier New</vt:lpstr>
      <vt:lpstr>Montserrat</vt:lpstr>
      <vt:lpstr>Open Sans</vt:lpstr>
      <vt:lpstr>Roboto</vt:lpstr>
      <vt:lpstr>Symbol</vt:lpstr>
      <vt:lpstr>Symbol,Sans-Serif</vt:lpstr>
      <vt:lpstr>Wingdings</vt:lpstr>
      <vt:lpstr>simple-light-2</vt:lpstr>
      <vt:lpstr>1_simple-light-2</vt:lpstr>
      <vt:lpstr>Office Theme</vt:lpstr>
      <vt:lpstr>2_simple-light-2</vt:lpstr>
      <vt:lpstr>3_simple-light-2</vt:lpstr>
      <vt:lpstr>1_Office Theme</vt:lpstr>
      <vt:lpstr>PowerPoint Presentation</vt:lpstr>
      <vt:lpstr>PowerPoint Presentation</vt:lpstr>
      <vt:lpstr>PowerPoint Presentation</vt:lpstr>
      <vt:lpstr>Model: Mobile Wound Care Van</vt:lpstr>
      <vt:lpstr>May 16, 2022-January 27, 2023 (256 days)</vt:lpstr>
      <vt:lpstr>PowerPoint Presentation</vt:lpstr>
      <vt:lpstr>PowerPoint Presentation</vt:lpstr>
      <vt:lpstr>100 Day Challenge Outcomes</vt:lpstr>
      <vt:lpstr>PowerPoint Presentation</vt:lpstr>
      <vt:lpstr>PowerPoint Presentation</vt:lpstr>
      <vt:lpstr>CASE EXAMPLES</vt:lpstr>
      <vt:lpstr>CRITICAL SUCCESS FACTORS</vt:lpstr>
      <vt:lpstr>PowerPoint Presentation</vt:lpstr>
      <vt:lpstr>Partnering for Program Development</vt:lpstr>
      <vt:lpstr>Breakthrough Innovation</vt:lpstr>
      <vt:lpstr>Eligibility Criteria</vt:lpstr>
      <vt:lpstr>The Patient Journey in Acute Care Hospitals</vt:lpstr>
      <vt:lpstr>The Patient Journey in L4 Setting</vt:lpstr>
      <vt:lpstr>PowerPoint Presentation</vt:lpstr>
      <vt:lpstr>PROVIDER PARTICIPATION STATUS</vt:lpstr>
      <vt:lpstr>Acute Care Hospital Outcomes (unique cases)</vt:lpstr>
      <vt:lpstr>PowerPoint Presentation</vt:lpstr>
      <vt:lpstr>L4PA Program at a Glance  (unique cases)</vt:lpstr>
      <vt:lpstr>L4PA Program Data to Date: L4 Outcomes  (unique cases)</vt:lpstr>
      <vt:lpstr>Treatment Completed – cost and revenue impact</vt:lpstr>
      <vt:lpstr>Participant Story</vt:lpstr>
      <vt:lpstr>PowerPoint Presentation</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Katharine Finlay</dc:creator>
  <cp:lastModifiedBy>Katrina Harris</cp:lastModifiedBy>
  <cp:revision>185</cp:revision>
  <cp:lastPrinted>2023-04-24T15:39:19Z</cp:lastPrinted>
  <dcterms:modified xsi:type="dcterms:W3CDTF">2023-11-14T13:54:10Z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0x010100F27B437D4F94CA4BAAA98C7DFF5C10B1</vt:lpwstr>
  </property>
</Properties>
</file>